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6" r:id="rId2"/>
    <p:sldId id="262" r:id="rId3"/>
    <p:sldId id="269" r:id="rId4"/>
    <p:sldId id="267" r:id="rId5"/>
    <p:sldId id="263" r:id="rId6"/>
    <p:sldId id="264" r:id="rId7"/>
    <p:sldId id="265" r:id="rId8"/>
    <p:sldId id="266" r:id="rId9"/>
    <p:sldId id="270" r:id="rId10"/>
    <p:sldId id="272" r:id="rId11"/>
    <p:sldId id="285" r:id="rId12"/>
    <p:sldId id="286" r:id="rId13"/>
    <p:sldId id="287" r:id="rId14"/>
    <p:sldId id="276" r:id="rId15"/>
    <p:sldId id="277" r:id="rId16"/>
    <p:sldId id="278" r:id="rId17"/>
    <p:sldId id="280" r:id="rId18"/>
    <p:sldId id="282" r:id="rId19"/>
    <p:sldId id="283" r:id="rId20"/>
    <p:sldId id="284" r:id="rId21"/>
    <p:sldId id="288" r:id="rId22"/>
    <p:sldId id="289" r:id="rId23"/>
    <p:sldId id="290"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7" r:id="rId41"/>
    <p:sldId id="308" r:id="rId42"/>
    <p:sldId id="309" r:id="rId43"/>
    <p:sldId id="310" r:id="rId44"/>
    <p:sldId id="318" r:id="rId45"/>
    <p:sldId id="311" r:id="rId46"/>
    <p:sldId id="312" r:id="rId47"/>
    <p:sldId id="313" r:id="rId48"/>
    <p:sldId id="314" r:id="rId49"/>
    <p:sldId id="315"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346" r:id="rId78"/>
    <p:sldId id="347" r:id="rId79"/>
    <p:sldId id="348"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 id="361" r:id="rId93"/>
    <p:sldId id="362" r:id="rId94"/>
    <p:sldId id="363" r:id="rId95"/>
    <p:sldId id="364" r:id="rId96"/>
    <p:sldId id="365" r:id="rId97"/>
    <p:sldId id="366" r:id="rId98"/>
    <p:sldId id="367" r:id="rId99"/>
    <p:sldId id="368" r:id="rId100"/>
    <p:sldId id="369" r:id="rId101"/>
    <p:sldId id="370" r:id="rId102"/>
    <p:sldId id="371" r:id="rId103"/>
    <p:sldId id="372" r:id="rId104"/>
    <p:sldId id="373" r:id="rId105"/>
    <p:sldId id="374" r:id="rId106"/>
    <p:sldId id="375" r:id="rId107"/>
    <p:sldId id="376" r:id="rId108"/>
    <p:sldId id="377" r:id="rId109"/>
    <p:sldId id="378" r:id="rId110"/>
    <p:sldId id="379" r:id="rId111"/>
    <p:sldId id="380" r:id="rId112"/>
    <p:sldId id="381" r:id="rId113"/>
    <p:sldId id="382" r:id="rId114"/>
    <p:sldId id="383" r:id="rId1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6" d="100"/>
          <a:sy n="56" d="100"/>
        </p:scale>
        <p:origin x="72" y="4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ASA HARI SAI" userId="7e15ba8c-053f-4f6d-b466-7a478cdfffbf" providerId="ADAL" clId="{AB46EA75-D627-430D-A8FD-EF67A421EC09}"/>
    <pc:docChg chg="undo custSel modSld">
      <pc:chgData name="PARASA HARI SAI" userId="7e15ba8c-053f-4f6d-b466-7a478cdfffbf" providerId="ADAL" clId="{AB46EA75-D627-430D-A8FD-EF67A421EC09}" dt="2024-09-17T17:48:35.227" v="28"/>
      <pc:docMkLst>
        <pc:docMk/>
      </pc:docMkLst>
      <pc:sldChg chg="modSp mod">
        <pc:chgData name="PARASA HARI SAI" userId="7e15ba8c-053f-4f6d-b466-7a478cdfffbf" providerId="ADAL" clId="{AB46EA75-D627-430D-A8FD-EF67A421EC09}" dt="2024-09-17T17:20:38.266" v="4"/>
        <pc:sldMkLst>
          <pc:docMk/>
          <pc:sldMk cId="0" sldId="284"/>
        </pc:sldMkLst>
        <pc:spChg chg="mod">
          <ac:chgData name="PARASA HARI SAI" userId="7e15ba8c-053f-4f6d-b466-7a478cdfffbf" providerId="ADAL" clId="{AB46EA75-D627-430D-A8FD-EF67A421EC09}" dt="2024-09-17T17:20:38.266" v="4"/>
          <ac:spMkLst>
            <pc:docMk/>
            <pc:sldMk cId="0" sldId="284"/>
            <ac:spMk id="3" creationId="{00000000-0000-0000-0000-000000000000}"/>
          </ac:spMkLst>
        </pc:spChg>
      </pc:sldChg>
      <pc:sldChg chg="modSp mod">
        <pc:chgData name="PARASA HARI SAI" userId="7e15ba8c-053f-4f6d-b466-7a478cdfffbf" providerId="ADAL" clId="{AB46EA75-D627-430D-A8FD-EF67A421EC09}" dt="2024-09-17T17:22:34.316" v="7" actId="15"/>
        <pc:sldMkLst>
          <pc:docMk/>
          <pc:sldMk cId="0" sldId="292"/>
        </pc:sldMkLst>
        <pc:spChg chg="mod">
          <ac:chgData name="PARASA HARI SAI" userId="7e15ba8c-053f-4f6d-b466-7a478cdfffbf" providerId="ADAL" clId="{AB46EA75-D627-430D-A8FD-EF67A421EC09}" dt="2024-09-17T17:22:34.316" v="7" actId="15"/>
          <ac:spMkLst>
            <pc:docMk/>
            <pc:sldMk cId="0" sldId="292"/>
            <ac:spMk id="3" creationId="{00000000-0000-0000-0000-000000000000}"/>
          </ac:spMkLst>
        </pc:spChg>
      </pc:sldChg>
      <pc:sldChg chg="modSp mod">
        <pc:chgData name="PARASA HARI SAI" userId="7e15ba8c-053f-4f6d-b466-7a478cdfffbf" providerId="ADAL" clId="{AB46EA75-D627-430D-A8FD-EF67A421EC09}" dt="2024-09-17T17:47:41.485" v="26" actId="21"/>
        <pc:sldMkLst>
          <pc:docMk/>
          <pc:sldMk cId="0" sldId="293"/>
        </pc:sldMkLst>
        <pc:spChg chg="mod">
          <ac:chgData name="PARASA HARI SAI" userId="7e15ba8c-053f-4f6d-b466-7a478cdfffbf" providerId="ADAL" clId="{AB46EA75-D627-430D-A8FD-EF67A421EC09}" dt="2024-09-17T17:47:41.485" v="26" actId="21"/>
          <ac:spMkLst>
            <pc:docMk/>
            <pc:sldMk cId="0" sldId="293"/>
            <ac:spMk id="3" creationId="{00000000-0000-0000-0000-000000000000}"/>
          </ac:spMkLst>
        </pc:spChg>
      </pc:sldChg>
      <pc:sldChg chg="modSp mod">
        <pc:chgData name="PARASA HARI SAI" userId="7e15ba8c-053f-4f6d-b466-7a478cdfffbf" providerId="ADAL" clId="{AB46EA75-D627-430D-A8FD-EF67A421EC09}" dt="2024-09-17T17:48:35.227" v="28"/>
        <pc:sldMkLst>
          <pc:docMk/>
          <pc:sldMk cId="0" sldId="297"/>
        </pc:sldMkLst>
        <pc:spChg chg="mod">
          <ac:chgData name="PARASA HARI SAI" userId="7e15ba8c-053f-4f6d-b466-7a478cdfffbf" providerId="ADAL" clId="{AB46EA75-D627-430D-A8FD-EF67A421EC09}" dt="2024-09-17T17:48:35.227" v="28"/>
          <ac:spMkLst>
            <pc:docMk/>
            <pc:sldMk cId="0" sldId="297"/>
            <ac:spMk id="2" creationId="{00000000-0000-0000-0000-000000000000}"/>
          </ac:spMkLst>
        </pc:spChg>
      </pc:sldChg>
      <pc:sldChg chg="modSp mod">
        <pc:chgData name="PARASA HARI SAI" userId="7e15ba8c-053f-4f6d-b466-7a478cdfffbf" providerId="ADAL" clId="{AB46EA75-D627-430D-A8FD-EF67A421EC09}" dt="2024-09-17T17:45:51.791" v="22" actId="21"/>
        <pc:sldMkLst>
          <pc:docMk/>
          <pc:sldMk cId="0" sldId="320"/>
        </pc:sldMkLst>
        <pc:spChg chg="mod">
          <ac:chgData name="PARASA HARI SAI" userId="7e15ba8c-053f-4f6d-b466-7a478cdfffbf" providerId="ADAL" clId="{AB46EA75-D627-430D-A8FD-EF67A421EC09}" dt="2024-09-17T17:45:51.791" v="22" actId="21"/>
          <ac:spMkLst>
            <pc:docMk/>
            <pc:sldMk cId="0" sldId="320"/>
            <ac:spMk id="3" creationId="{00000000-0000-0000-0000-000000000000}"/>
          </ac:spMkLst>
        </pc:spChg>
      </pc:sldChg>
      <pc:sldChg chg="modSp mod">
        <pc:chgData name="PARASA HARI SAI" userId="7e15ba8c-053f-4f6d-b466-7a478cdfffbf" providerId="ADAL" clId="{AB46EA75-D627-430D-A8FD-EF67A421EC09}" dt="2024-09-17T17:27:17.217" v="9" actId="15"/>
        <pc:sldMkLst>
          <pc:docMk/>
          <pc:sldMk cId="0" sldId="331"/>
        </pc:sldMkLst>
        <pc:spChg chg="mod">
          <ac:chgData name="PARASA HARI SAI" userId="7e15ba8c-053f-4f6d-b466-7a478cdfffbf" providerId="ADAL" clId="{AB46EA75-D627-430D-A8FD-EF67A421EC09}" dt="2024-09-17T17:27:17.217" v="9" actId="15"/>
          <ac:spMkLst>
            <pc:docMk/>
            <pc:sldMk cId="0" sldId="331"/>
            <ac:spMk id="3" creationId="{00000000-0000-0000-0000-000000000000}"/>
          </ac:spMkLst>
        </pc:spChg>
      </pc:sldChg>
      <pc:sldChg chg="modSp mod">
        <pc:chgData name="PARASA HARI SAI" userId="7e15ba8c-053f-4f6d-b466-7a478cdfffbf" providerId="ADAL" clId="{AB46EA75-D627-430D-A8FD-EF67A421EC09}" dt="2024-09-17T17:27:59.057" v="11" actId="21"/>
        <pc:sldMkLst>
          <pc:docMk/>
          <pc:sldMk cId="0" sldId="333"/>
        </pc:sldMkLst>
        <pc:spChg chg="mod">
          <ac:chgData name="PARASA HARI SAI" userId="7e15ba8c-053f-4f6d-b466-7a478cdfffbf" providerId="ADAL" clId="{AB46EA75-D627-430D-A8FD-EF67A421EC09}" dt="2024-09-17T17:27:59.057" v="11" actId="21"/>
          <ac:spMkLst>
            <pc:docMk/>
            <pc:sldMk cId="0" sldId="333"/>
            <ac:spMk id="3" creationId="{00000000-0000-0000-0000-000000000000}"/>
          </ac:spMkLst>
        </pc:spChg>
      </pc:sldChg>
      <pc:sldChg chg="modSp mod">
        <pc:chgData name="PARASA HARI SAI" userId="7e15ba8c-053f-4f6d-b466-7a478cdfffbf" providerId="ADAL" clId="{AB46EA75-D627-430D-A8FD-EF67A421EC09}" dt="2024-09-17T17:29:19.080" v="12" actId="1036"/>
        <pc:sldMkLst>
          <pc:docMk/>
          <pc:sldMk cId="0" sldId="337"/>
        </pc:sldMkLst>
        <pc:spChg chg="mod">
          <ac:chgData name="PARASA HARI SAI" userId="7e15ba8c-053f-4f6d-b466-7a478cdfffbf" providerId="ADAL" clId="{AB46EA75-D627-430D-A8FD-EF67A421EC09}" dt="2024-09-17T17:29:19.080" v="12" actId="1036"/>
          <ac:spMkLst>
            <pc:docMk/>
            <pc:sldMk cId="0" sldId="337"/>
            <ac:spMk id="3" creationId="{00000000-0000-0000-0000-000000000000}"/>
          </ac:spMkLst>
        </pc:spChg>
      </pc:sldChg>
      <pc:sldChg chg="modSp mod">
        <pc:chgData name="PARASA HARI SAI" userId="7e15ba8c-053f-4f6d-b466-7a478cdfffbf" providerId="ADAL" clId="{AB46EA75-D627-430D-A8FD-EF67A421EC09}" dt="2024-09-17T17:29:51.074" v="14" actId="20577"/>
        <pc:sldMkLst>
          <pc:docMk/>
          <pc:sldMk cId="0" sldId="339"/>
        </pc:sldMkLst>
        <pc:spChg chg="mod">
          <ac:chgData name="PARASA HARI SAI" userId="7e15ba8c-053f-4f6d-b466-7a478cdfffbf" providerId="ADAL" clId="{AB46EA75-D627-430D-A8FD-EF67A421EC09}" dt="2024-09-17T17:29:51.074" v="14" actId="20577"/>
          <ac:spMkLst>
            <pc:docMk/>
            <pc:sldMk cId="0" sldId="339"/>
            <ac:spMk id="3" creationId="{00000000-0000-0000-0000-000000000000}"/>
          </ac:spMkLst>
        </pc:spChg>
      </pc:sldChg>
      <pc:sldChg chg="modSp mod">
        <pc:chgData name="PARASA HARI SAI" userId="7e15ba8c-053f-4f6d-b466-7a478cdfffbf" providerId="ADAL" clId="{AB46EA75-D627-430D-A8FD-EF67A421EC09}" dt="2024-09-17T17:30:52.732" v="16" actId="1036"/>
        <pc:sldMkLst>
          <pc:docMk/>
          <pc:sldMk cId="0" sldId="342"/>
        </pc:sldMkLst>
        <pc:picChg chg="mod">
          <ac:chgData name="PARASA HARI SAI" userId="7e15ba8c-053f-4f6d-b466-7a478cdfffbf" providerId="ADAL" clId="{AB46EA75-D627-430D-A8FD-EF67A421EC09}" dt="2024-09-17T17:30:52.732" v="16" actId="1036"/>
          <ac:picMkLst>
            <pc:docMk/>
            <pc:sldMk cId="0" sldId="342"/>
            <ac:picMk id="1026" creationId="{00000000-0000-0000-0000-000000000000}"/>
          </ac:picMkLst>
        </pc:picChg>
      </pc:sldChg>
      <pc:sldChg chg="modSp mod">
        <pc:chgData name="PARASA HARI SAI" userId="7e15ba8c-053f-4f6d-b466-7a478cdfffbf" providerId="ADAL" clId="{AB46EA75-D627-430D-A8FD-EF67A421EC09}" dt="2024-09-17T17:40:34.378" v="19" actId="20577"/>
        <pc:sldMkLst>
          <pc:docMk/>
          <pc:sldMk cId="0" sldId="379"/>
        </pc:sldMkLst>
        <pc:spChg chg="mod">
          <ac:chgData name="PARASA HARI SAI" userId="7e15ba8c-053f-4f6d-b466-7a478cdfffbf" providerId="ADAL" clId="{AB46EA75-D627-430D-A8FD-EF67A421EC09}" dt="2024-09-17T17:40:34.378" v="19" actId="20577"/>
          <ac:spMkLst>
            <pc:docMk/>
            <pc:sldMk cId="0" sldId="379"/>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UNIT-2</a:t>
            </a:r>
          </a:p>
        </p:txBody>
      </p:sp>
      <p:sp>
        <p:nvSpPr>
          <p:cNvPr id="3" name="Content Placeholder 2"/>
          <p:cNvSpPr>
            <a:spLocks noGrp="1"/>
          </p:cNvSpPr>
          <p:nvPr>
            <p:ph idx="1"/>
          </p:nvPr>
        </p:nvSpPr>
        <p:spPr/>
        <p:txBody>
          <a:bodyPr>
            <a:normAutofit lnSpcReduction="10000"/>
          </a:bodyPr>
          <a:lstStyle/>
          <a:p>
            <a:r>
              <a:rPr lang="en-US" dirty="0"/>
              <a:t>Introduction</a:t>
            </a:r>
          </a:p>
          <a:p>
            <a:r>
              <a:rPr lang="en-US" dirty="0"/>
              <a:t> Organizational Support for Design</a:t>
            </a:r>
          </a:p>
          <a:p>
            <a:r>
              <a:rPr lang="en-US" dirty="0"/>
              <a:t> The Design Process </a:t>
            </a:r>
          </a:p>
          <a:p>
            <a:r>
              <a:rPr lang="en-US" dirty="0"/>
              <a:t>Design Frameworks</a:t>
            </a:r>
          </a:p>
          <a:p>
            <a:r>
              <a:rPr lang="en-US" dirty="0"/>
              <a:t> Design Methods</a:t>
            </a:r>
          </a:p>
          <a:p>
            <a:r>
              <a:rPr lang="en-US" dirty="0"/>
              <a:t> Design Tools, Practices, and Patterns</a:t>
            </a:r>
          </a:p>
          <a:p>
            <a:r>
              <a:rPr lang="en-US" dirty="0"/>
              <a:t> Social Impact Analysis</a:t>
            </a:r>
          </a:p>
          <a:p>
            <a:r>
              <a:rPr lang="en-US" dirty="0"/>
              <a:t> Legal Issues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8686800" cy="6096000"/>
          </a:xfrm>
        </p:spPr>
        <p:txBody>
          <a:bodyPr>
            <a:normAutofit fontScale="92500" lnSpcReduction="20000"/>
          </a:bodyPr>
          <a:lstStyle/>
          <a:p>
            <a:pPr algn="just">
              <a:buNone/>
            </a:pPr>
            <a:r>
              <a:rPr lang="en-US" dirty="0"/>
              <a:t>Here are some key elements of organizational support for design:</a:t>
            </a:r>
          </a:p>
          <a:p>
            <a:pPr algn="just"/>
            <a:r>
              <a:rPr lang="en-US" b="1" dirty="0"/>
              <a:t>Design Leadership and Advocacy</a:t>
            </a:r>
            <a:r>
              <a:rPr lang="en-US" dirty="0"/>
              <a:t>: Having design leaders at the executive level who understand the value of design and advocate for its integration across the organization is essential. These leaders can champion design initiatives, allocate resources, and ensure that design is considered in strategic decision-making.</a:t>
            </a:r>
          </a:p>
          <a:p>
            <a:pPr algn="just"/>
            <a:r>
              <a:rPr lang="en-US" b="1" dirty="0"/>
              <a:t>Design Team and Expertise</a:t>
            </a:r>
            <a:r>
              <a:rPr lang="en-US" dirty="0"/>
              <a:t>: Employing skilled and diverse design professionals who can bring a human-centered approach to problem-solving is crucial. This includes designers with expertise in various domains such as graphic design, user experience (UX) design, industrial design, etc.</a:t>
            </a:r>
          </a:p>
          <a:p>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152400" y="457200"/>
            <a:ext cx="8610599" cy="5943600"/>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533400" y="457200"/>
            <a:ext cx="7772400" cy="5867400"/>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Augmented and Virtual Reality</a:t>
            </a:r>
          </a:p>
        </p:txBody>
      </p:sp>
      <p:sp>
        <p:nvSpPr>
          <p:cNvPr id="3" name="Content Placeholder 2"/>
          <p:cNvSpPr>
            <a:spLocks noGrp="1"/>
          </p:cNvSpPr>
          <p:nvPr>
            <p:ph idx="1"/>
          </p:nvPr>
        </p:nvSpPr>
        <p:spPr/>
        <p:txBody>
          <a:bodyPr>
            <a:normAutofit fontScale="85000" lnSpcReduction="20000"/>
          </a:bodyPr>
          <a:lstStyle/>
          <a:p>
            <a:r>
              <a:rPr lang="en-US" dirty="0"/>
              <a:t>Flight-simulator designers work hard to create the most realistic experience for fighter and airline pilots. The cockpit displays and controls are taken from the same production line that creates the real ones. Then the windows are replaced by high-resolution computer displays, and sounds are choreographed to give the impression of engine start or reverse thrust. Finally, the vibration and tilting during climbing or turning are created by hydraulic jacks and intricate suspension systems. This elaborate technology may cost $100 million, but even so, it is a lot cheaper, safer, and more useful for training than the $400-million jet that it simulates.</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Flying a plane is a complicated and specialized skill, but simulators are available for more common—and some surprising—tasks under the alluring name of virtual reality or the more descriptive virtual environments.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990600" y="762000"/>
            <a:ext cx="7772400" cy="5638799"/>
          </a:xfrm>
          <a:prstGeom prst="rect">
            <a:avLst/>
          </a:prstGeom>
          <a:noFill/>
          <a:ln w="9525">
            <a:noFill/>
            <a:miter lim="800000"/>
            <a:headEnd/>
            <a:tailEnd/>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srcRect/>
          <a:stretch>
            <a:fillRect/>
          </a:stretch>
        </p:blipFill>
        <p:spPr bwMode="auto">
          <a:xfrm>
            <a:off x="838200" y="762000"/>
            <a:ext cx="7772400" cy="5257800"/>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srcRect/>
          <a:stretch>
            <a:fillRect/>
          </a:stretch>
        </p:blipFill>
        <p:spPr bwMode="auto">
          <a:xfrm>
            <a:off x="838200" y="838200"/>
            <a:ext cx="7543800" cy="4953000"/>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Augmented reality</a:t>
            </a:r>
          </a:p>
        </p:txBody>
      </p:sp>
      <p:sp>
        <p:nvSpPr>
          <p:cNvPr id="3" name="Content Placeholder 2"/>
          <p:cNvSpPr>
            <a:spLocks noGrp="1"/>
          </p:cNvSpPr>
          <p:nvPr>
            <p:ph idx="1"/>
          </p:nvPr>
        </p:nvSpPr>
        <p:spPr/>
        <p:txBody>
          <a:bodyPr>
            <a:normAutofit fontScale="92500" lnSpcReduction="10000"/>
          </a:bodyPr>
          <a:lstStyle/>
          <a:p>
            <a:r>
              <a:rPr lang="en-US" dirty="0"/>
              <a:t>Augmented reality enables users to see the real world with an overlay of additional information; for example, while users are looking at the walls of a building, their semitransparent eyeglasses may show the location of electrical wires and studwork. Medical applications, such as allowing surgeons or their assistants to look at patient while they see an overlay of a sonogram or other pertinent information to help locate a tumor, also seem compelling</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srcRect/>
          <a:stretch>
            <a:fillRect/>
          </a:stretch>
        </p:blipFill>
        <p:spPr bwMode="auto">
          <a:xfrm>
            <a:off x="685800" y="609600"/>
            <a:ext cx="8305799" cy="5715000"/>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791200"/>
          </a:xfrm>
        </p:spPr>
        <p:txBody>
          <a:bodyPr>
            <a:normAutofit/>
          </a:bodyPr>
          <a:lstStyle/>
          <a:p>
            <a:r>
              <a:rPr lang="en-US" dirty="0"/>
              <a:t>An interior designer walking through a house with a client should be able to pick up a window-stretching tool or pull on a handle to try out a larger window or to use a room-painting tool to change the wall colors while leaving the windows and furniture untouched. Companies like IKEA are providing augmented reality tools so customers can visualize the products via their catalog in their own homes and rooms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6248400"/>
          </a:xfrm>
        </p:spPr>
        <p:txBody>
          <a:bodyPr>
            <a:normAutofit lnSpcReduction="10000"/>
          </a:bodyPr>
          <a:lstStyle/>
          <a:p>
            <a:pPr algn="just"/>
            <a:r>
              <a:rPr lang="en-US" b="1" dirty="0"/>
              <a:t>Cross-Functional Collaboration</a:t>
            </a:r>
            <a:r>
              <a:rPr lang="en-US" dirty="0"/>
              <a:t>: Encouraging collaboration between design teams and other departments (e.g., engineering, marketing, product management) helps break down silos and ensures that design is integrated throughout the entire product development or service delivery process.</a:t>
            </a:r>
          </a:p>
          <a:p>
            <a:pPr algn="just"/>
            <a:r>
              <a:rPr lang="en-US" b="1" dirty="0"/>
              <a:t>User-Centric Approach</a:t>
            </a:r>
            <a:r>
              <a:rPr lang="en-US" dirty="0"/>
              <a:t>: Organizations should promote a user-centric mindset where understanding the needs and pain points of customers or end-users is prioritized. User research and feedback should be regularly incorporated into the design process.</a:t>
            </a:r>
          </a:p>
          <a:p>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reality</a:t>
            </a:r>
          </a:p>
        </p:txBody>
      </p:sp>
      <p:sp>
        <p:nvSpPr>
          <p:cNvPr id="3" name="Content Placeholder 2"/>
          <p:cNvSpPr>
            <a:spLocks noGrp="1"/>
          </p:cNvSpPr>
          <p:nvPr>
            <p:ph idx="1"/>
          </p:nvPr>
        </p:nvSpPr>
        <p:spPr/>
        <p:txBody>
          <a:bodyPr>
            <a:normAutofit fontScale="92500" lnSpcReduction="10000"/>
          </a:bodyPr>
          <a:lstStyle/>
          <a:p>
            <a:r>
              <a:rPr lang="en-US" dirty="0"/>
              <a:t>The presence aspect of virtual reality breaks the physical limitations of space and allows users to act as though they are somewhere else. Practical thinkers immediately grasp the connection to remote direct manipulation, remote control, and remote vision, but the fantasists see the potential to </a:t>
            </a:r>
            <a:r>
              <a:rPr lang="en-US" dirty="0" err="1"/>
              <a:t>escap</a:t>
            </a:r>
            <a:r>
              <a:rPr lang="en-US" dirty="0"/>
              <a:t> reality and to visit science-fiction worlds, </a:t>
            </a:r>
            <a:r>
              <a:rPr lang="en-US" dirty="0" err="1"/>
              <a:t>cartoonlands</a:t>
            </a:r>
            <a:r>
              <a:rPr lang="en-US" dirty="0"/>
              <a:t>, previous times in history, galaxies with different laws of physics, or unexplored emotional territories e current</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a:srcRect/>
          <a:stretch>
            <a:fillRect/>
          </a:stretch>
        </p:blipFill>
        <p:spPr bwMode="auto">
          <a:xfrm>
            <a:off x="533400" y="381000"/>
            <a:ext cx="8382000" cy="6096000"/>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srcRect/>
          <a:stretch>
            <a:fillRect/>
          </a:stretch>
        </p:blipFill>
        <p:spPr bwMode="auto">
          <a:xfrm>
            <a:off x="609600" y="457200"/>
            <a:ext cx="8305800" cy="6172200"/>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srcRect/>
          <a:stretch>
            <a:fillRect/>
          </a:stretch>
        </p:blipFill>
        <p:spPr bwMode="auto">
          <a:xfrm>
            <a:off x="838200" y="609600"/>
            <a:ext cx="8305800" cy="6019800"/>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304800" y="0"/>
            <a:ext cx="8458200" cy="6705599"/>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458200" cy="6324600"/>
          </a:xfrm>
        </p:spPr>
        <p:txBody>
          <a:bodyPr>
            <a:normAutofit fontScale="92500" lnSpcReduction="20000"/>
          </a:bodyPr>
          <a:lstStyle/>
          <a:p>
            <a:pPr algn="just"/>
            <a:r>
              <a:rPr lang="en-US" b="1" dirty="0"/>
              <a:t>Design Thinking Workshops and Training</a:t>
            </a:r>
            <a:r>
              <a:rPr lang="en-US" dirty="0"/>
              <a:t>: Providing employees with opportunities to learn about design thinking methodologies can foster a culture of innovation and problem-solving. Training programs can help non-designers understand the value of design and how it complements their work.</a:t>
            </a:r>
          </a:p>
          <a:p>
            <a:pPr algn="just"/>
            <a:r>
              <a:rPr lang="en-US" b="1" dirty="0"/>
              <a:t>Design Guidelines and Standards</a:t>
            </a:r>
            <a:r>
              <a:rPr lang="en-US" dirty="0"/>
              <a:t>: Developing and adhering to design guidelines and standards ensures consistency and a cohesive brand identity across products and services.</a:t>
            </a:r>
          </a:p>
          <a:p>
            <a:pPr algn="just"/>
            <a:r>
              <a:rPr lang="en-US" b="1" dirty="0"/>
              <a:t>Investment in Design Tools and Technology</a:t>
            </a:r>
            <a:r>
              <a:rPr lang="en-US" dirty="0"/>
              <a:t>: Equipping design teams with the necessary tools and software can boost productivity and enable them to create high-quality designs efficiently.</a:t>
            </a:r>
          </a:p>
          <a:p>
            <a:pPr algn="just"/>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33400"/>
            <a:ext cx="8686800" cy="6324600"/>
          </a:xfrm>
        </p:spPr>
        <p:txBody>
          <a:bodyPr>
            <a:normAutofit/>
          </a:bodyPr>
          <a:lstStyle/>
          <a:p>
            <a:r>
              <a:rPr lang="en-US" b="1" dirty="0"/>
              <a:t>Recognition and Rewards</a:t>
            </a:r>
            <a:r>
              <a:rPr lang="en-US" dirty="0"/>
              <a:t>: Recognizing and rewarding design contributions and successes can motivate teams and individuals to continue striving for excellence in their work.</a:t>
            </a:r>
          </a:p>
          <a:p>
            <a:r>
              <a:rPr lang="en-US" b="1" dirty="0"/>
              <a:t>Prototyping and Iteration</a:t>
            </a:r>
            <a:r>
              <a:rPr lang="en-US" dirty="0"/>
              <a:t>: Supporting iterative design processes, where prototypes are created, tested, and refined based on user feedback, can lead to better end products and services.</a:t>
            </a:r>
          </a:p>
          <a:p>
            <a:r>
              <a:rPr lang="en-US" b="1" dirty="0"/>
              <a:t>Top-Down Support</a:t>
            </a:r>
            <a:r>
              <a:rPr lang="en-US" dirty="0"/>
              <a:t>: Organizational support for design should come from the top management, ensuring that design initiatives are given the attention and resources they need to succeed.</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Process</a:t>
            </a:r>
          </a:p>
        </p:txBody>
      </p:sp>
      <p:sp>
        <p:nvSpPr>
          <p:cNvPr id="3" name="Content Placeholder 2"/>
          <p:cNvSpPr>
            <a:spLocks noGrp="1"/>
          </p:cNvSpPr>
          <p:nvPr>
            <p:ph idx="1"/>
          </p:nvPr>
        </p:nvSpPr>
        <p:spPr/>
        <p:txBody>
          <a:bodyPr/>
          <a:lstStyle/>
          <a:p>
            <a:pPr algn="just"/>
            <a:r>
              <a:rPr lang="en-US" dirty="0"/>
              <a:t>Design is inherently creative and unpredictable, regardless of discipline. In the context of interactive systems, successful designers blend a thorough knowledge of technical feasibility with an uncanny aesthetic sense of what attracts and satisfies users. One way to define design is by its operational characteristics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534400" cy="6096000"/>
          </a:xfrm>
        </p:spPr>
        <p:txBody>
          <a:bodyPr>
            <a:normAutofit/>
          </a:bodyPr>
          <a:lstStyle/>
          <a:p>
            <a:pPr algn="just"/>
            <a:r>
              <a:rPr lang="en-US" dirty="0"/>
              <a:t>Design is a process; it is not a state, and it cannot be adequately represented statically.</a:t>
            </a:r>
          </a:p>
          <a:p>
            <a:pPr algn="just"/>
            <a:r>
              <a:rPr lang="en-US" dirty="0"/>
              <a:t> The design process is nonhierarchical; it is neither strictly bottom-up nor strictly top-down. </a:t>
            </a:r>
          </a:p>
          <a:p>
            <a:pPr algn="just"/>
            <a:r>
              <a:rPr lang="en-US" dirty="0"/>
              <a:t>The process is radically transformational; it involves the development of partial and interim solutions that may ultimately play no role in the final design.</a:t>
            </a:r>
          </a:p>
          <a:p>
            <a:pPr algn="just"/>
            <a:r>
              <a:rPr lang="en-US" dirty="0"/>
              <a:t>Design intrinsically involves the discovery of new goals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534400" cy="6248400"/>
          </a:xfrm>
        </p:spPr>
        <p:txBody>
          <a:bodyPr>
            <a:normAutofit/>
          </a:bodyPr>
          <a:lstStyle/>
          <a:p>
            <a:pPr>
              <a:buFont typeface="Wingdings" pitchFamily="2" charset="2"/>
              <a:buChar char="Ø"/>
            </a:pPr>
            <a:r>
              <a:rPr lang="en-US" dirty="0"/>
              <a:t>These characterizations of design convey the dynamic nature of the process. An iterative design process based on this operational definition would consist of four distinct phases.</a:t>
            </a:r>
          </a:p>
          <a:p>
            <a:pPr>
              <a:buFont typeface="Wingdings" pitchFamily="2" charset="2"/>
              <a:buChar char="Ø"/>
            </a:pPr>
            <a:r>
              <a:rPr lang="en-US" dirty="0"/>
              <a:t>requirements analysis (Phase 1), </a:t>
            </a:r>
          </a:p>
          <a:p>
            <a:pPr>
              <a:buFont typeface="Wingdings" pitchFamily="2" charset="2"/>
              <a:buChar char="Ø"/>
            </a:pPr>
            <a:r>
              <a:rPr lang="en-US" dirty="0"/>
              <a:t>preliminary and detailed design (Phase 2), </a:t>
            </a:r>
          </a:p>
          <a:p>
            <a:pPr>
              <a:buFont typeface="Wingdings" pitchFamily="2" charset="2"/>
              <a:buChar char="Ø"/>
            </a:pPr>
            <a:r>
              <a:rPr lang="en-US" dirty="0"/>
              <a:t>build and implementation (Phase 3), </a:t>
            </a:r>
          </a:p>
          <a:p>
            <a:pPr>
              <a:buFont typeface="Wingdings" pitchFamily="2" charset="2"/>
              <a:buChar char="Ø"/>
            </a:pPr>
            <a:r>
              <a:rPr lang="en-US" dirty="0"/>
              <a:t>evaluation (Phase 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457200"/>
            <a:ext cx="8991600" cy="60198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analysis</a:t>
            </a:r>
          </a:p>
        </p:txBody>
      </p:sp>
      <p:sp>
        <p:nvSpPr>
          <p:cNvPr id="3" name="Content Placeholder 2"/>
          <p:cNvSpPr>
            <a:spLocks noGrp="1"/>
          </p:cNvSpPr>
          <p:nvPr>
            <p:ph idx="1"/>
          </p:nvPr>
        </p:nvSpPr>
        <p:spPr/>
        <p:txBody>
          <a:bodyPr>
            <a:normAutofit fontScale="92500" lnSpcReduction="20000"/>
          </a:bodyPr>
          <a:lstStyle/>
          <a:p>
            <a:pPr algn="just"/>
            <a:r>
              <a:rPr lang="en-US" dirty="0"/>
              <a:t>This phase collects all of the necessary requirements for an interactive system or device and yields a requirements specification or document as its outcome. In general, soliciting, capturing, and specifying user requirements are major keys to success in any development activity (Selby, 2007). Methods to elicit and reach agreement upon interaction requirements differ across organizations and industries, but the end result is the same: a clear specification of the user community and the tasks the users perform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458200" cy="6248400"/>
          </a:xfrm>
        </p:spPr>
        <p:txBody>
          <a:bodyPr>
            <a:normAutofit fontScale="92500" lnSpcReduction="20000"/>
          </a:bodyPr>
          <a:lstStyle/>
          <a:p>
            <a:pPr algn="just"/>
            <a:r>
              <a:rPr lang="en-US" dirty="0"/>
              <a:t>Thus, even requirements documents written specifically for user experience and interaction design aspects are often specified in terms of three components : </a:t>
            </a:r>
          </a:p>
          <a:p>
            <a:pPr algn="just"/>
            <a:r>
              <a:rPr lang="en-US" b="1" u="sng" dirty="0"/>
              <a:t> Functional requirements: </a:t>
            </a:r>
            <a:r>
              <a:rPr lang="en-US" dirty="0"/>
              <a:t>define specific behavior that the system should support (often captured in so-called use cases, see below); </a:t>
            </a:r>
          </a:p>
          <a:p>
            <a:pPr algn="just"/>
            <a:r>
              <a:rPr lang="en-US" b="1" u="sng" dirty="0"/>
              <a:t> Non-functional requirements: </a:t>
            </a:r>
            <a:r>
              <a:rPr lang="en-US" dirty="0"/>
              <a:t>specify overall criteria governing the operation of the interactive system without being tied to a specific action or behavior (hardware, software, system performance, reliability, etc.); and </a:t>
            </a:r>
          </a:p>
          <a:p>
            <a:pPr algn="just"/>
            <a:r>
              <a:rPr lang="en-US" b="1" u="sng" dirty="0"/>
              <a:t> User experience requirements: </a:t>
            </a:r>
            <a:r>
              <a:rPr lang="en-US" dirty="0"/>
              <a:t>explicitly specify non-functional requirements for the user interaction and user interface of the interactive system (navigation, input, colors, etc.).</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a:t>Introduction</a:t>
            </a:r>
            <a:br>
              <a:rPr lang="en-US" dirty="0"/>
            </a:br>
            <a:endParaRPr lang="en-US" dirty="0"/>
          </a:p>
        </p:txBody>
      </p:sp>
      <p:sp>
        <p:nvSpPr>
          <p:cNvPr id="3" name="Content Placeholder 2"/>
          <p:cNvSpPr>
            <a:spLocks noGrp="1"/>
          </p:cNvSpPr>
          <p:nvPr>
            <p:ph idx="1"/>
          </p:nvPr>
        </p:nvSpPr>
        <p:spPr>
          <a:xfrm>
            <a:off x="457200" y="1066800"/>
            <a:ext cx="8229600" cy="5059363"/>
          </a:xfrm>
        </p:spPr>
        <p:txBody>
          <a:bodyPr>
            <a:normAutofit/>
          </a:bodyPr>
          <a:lstStyle/>
          <a:p>
            <a:pPr algn="just">
              <a:buNone/>
            </a:pPr>
            <a:r>
              <a:rPr lang="en-US" dirty="0"/>
              <a:t>Designing a user interface (UI) is a crucial aspect of creating a positive user experience for any digital product, whether it's a website, mobile app, or software application. Here are some essential principles and guidelines to consider when designing a user interface: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Phase 2: Preliminary and detailed design</a:t>
            </a:r>
          </a:p>
        </p:txBody>
      </p:sp>
      <p:sp>
        <p:nvSpPr>
          <p:cNvPr id="3" name="Content Placeholder 2"/>
          <p:cNvSpPr>
            <a:spLocks noGrp="1"/>
          </p:cNvSpPr>
          <p:nvPr>
            <p:ph idx="1"/>
          </p:nvPr>
        </p:nvSpPr>
        <p:spPr>
          <a:xfrm>
            <a:off x="152400" y="1371600"/>
            <a:ext cx="8991600" cy="5257800"/>
          </a:xfrm>
        </p:spPr>
        <p:txBody>
          <a:bodyPr>
            <a:normAutofit fontScale="92500" lnSpcReduction="20000"/>
          </a:bodyPr>
          <a:lstStyle/>
          <a:p>
            <a:pPr algn="just">
              <a:buNone/>
            </a:pPr>
            <a:r>
              <a:rPr lang="en-US" dirty="0"/>
              <a:t>The design phase in turn consists of two stages: a preliminary stage, where the high-level design or architecture of the interactive system is derived, and a detailed stage, where the specifics of each interaction are planned out. The outcome from the design phase is a detailed design document.</a:t>
            </a:r>
          </a:p>
          <a:p>
            <a:pPr algn="just"/>
            <a:r>
              <a:rPr lang="en-US" dirty="0"/>
              <a:t> The preliminary design is also known as architectural design, and in engineering settings this stage often entails deriving the architecture of the system. Preliminary design can also be called conceptual design, particularly in software engineering, because it is sometimes useful to organize the high-level concepts into a conceptual map with their relations.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Phase 3: Build and implementation</a:t>
            </a:r>
          </a:p>
        </p:txBody>
      </p:sp>
      <p:sp>
        <p:nvSpPr>
          <p:cNvPr id="3" name="Content Placeholder 2"/>
          <p:cNvSpPr>
            <a:spLocks noGrp="1"/>
          </p:cNvSpPr>
          <p:nvPr>
            <p:ph idx="1"/>
          </p:nvPr>
        </p:nvSpPr>
        <p:spPr/>
        <p:txBody>
          <a:bodyPr/>
          <a:lstStyle/>
          <a:p>
            <a:r>
              <a:rPr lang="en-US" dirty="0"/>
              <a:t>The implementation phase is where all of the careful planning gets turned into actual, running code. The outcome from this phase is a working system, albeit not necessarily the final one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458200" cy="6477000"/>
          </a:xfrm>
        </p:spPr>
        <p:txBody>
          <a:bodyPr>
            <a:normAutofit fontScale="92500" lnSpcReduction="20000"/>
          </a:bodyPr>
          <a:lstStyle/>
          <a:p>
            <a:pPr algn="just">
              <a:buNone/>
            </a:pPr>
            <a:r>
              <a:rPr lang="en-US" dirty="0"/>
              <a:t>some suitable software development platforms for interactive applications based on your computing platform:</a:t>
            </a:r>
          </a:p>
          <a:p>
            <a:pPr algn="just"/>
            <a:r>
              <a:rPr lang="en-US" b="1" u="sng" dirty="0"/>
              <a:t> Mobile</a:t>
            </a:r>
            <a:r>
              <a:rPr lang="en-US" dirty="0"/>
              <a:t>: Building mobile apps typically requires using the SDK (software development kit) and development environment provided by the manufacturer of the operating system: the Android SDK in Java, the Apple </a:t>
            </a:r>
            <a:r>
              <a:rPr lang="en-US" dirty="0" err="1"/>
              <a:t>iOS</a:t>
            </a:r>
            <a:r>
              <a:rPr lang="en-US" dirty="0"/>
              <a:t> SDK in Objective-C, and the Windows Phone/Mobile SDKs. Most of these SDKs require registering as a developer to have access to the app exchange for making your app available to general users. Since mobile app development typically is cross-platform—the development is actually conducted on a personal computer—all of these SDKs include emulators for testing the app on a virtual phone residing on the personal computer itself.</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172200"/>
          </a:xfrm>
        </p:spPr>
        <p:txBody>
          <a:bodyPr>
            <a:normAutofit fontScale="92500"/>
          </a:bodyPr>
          <a:lstStyle/>
          <a:p>
            <a:pPr algn="just"/>
            <a:r>
              <a:rPr lang="en-US" dirty="0"/>
              <a:t>Web: The browser has become a ubiquitous information access platform, and modern web technologies are both pervasive and full-featured to the point that they can emulate or replace traditional computer software. Web applications and services typically consist of both client and server software: Client-side software runs in the user’s browser and is accordingly built in JavaScript—the programming language of the browser—whereas server-side software runs on the web server or connected hosts and is often implemented in languages such as PHP, Ruby, Java, or even JavaScript (using Node.js).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6324600"/>
          </a:xfrm>
        </p:spPr>
        <p:txBody>
          <a:bodyPr/>
          <a:lstStyle/>
          <a:p>
            <a:r>
              <a:rPr lang="en-US" dirty="0"/>
              <a:t>Personal Computers: Developing dedicated applications for a personal computer typically requires using the native SDKs for the specific operating system. Development environments such as Microsoft’s Visual Basic/C++ are easy to get started with yet have an excellent set of features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idx="1"/>
          </p:nvPr>
        </p:nvSpPr>
        <p:spPr>
          <a:xfrm>
            <a:off x="457200" y="1447800"/>
            <a:ext cx="8229600" cy="4953000"/>
          </a:xfrm>
        </p:spPr>
        <p:txBody>
          <a:bodyPr>
            <a:normAutofit fontScale="92500" lnSpcReduction="10000"/>
          </a:bodyPr>
          <a:lstStyle/>
          <a:p>
            <a:pPr algn="just"/>
            <a:r>
              <a:rPr lang="en-US" dirty="0"/>
              <a:t>In the final phase of the design cycle, developers test and validate the system implementation to ensure that it conforms to the requirements and design set out earlier in the process. The outcome of the validation process is a validation report specifying test performance Depending on this outcome, the design team can decide to proceed with production and deployment of the system or to continue another cycle through the design process. Validation is a vital part of the design process.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Frameworks</a:t>
            </a:r>
          </a:p>
        </p:txBody>
      </p:sp>
      <p:sp>
        <p:nvSpPr>
          <p:cNvPr id="3" name="Content Placeholder 2"/>
          <p:cNvSpPr>
            <a:spLocks noGrp="1"/>
          </p:cNvSpPr>
          <p:nvPr>
            <p:ph idx="1"/>
          </p:nvPr>
        </p:nvSpPr>
        <p:spPr>
          <a:xfrm>
            <a:off x="457200" y="1371600"/>
            <a:ext cx="8229600" cy="5105400"/>
          </a:xfrm>
        </p:spPr>
        <p:txBody>
          <a:bodyPr/>
          <a:lstStyle/>
          <a:p>
            <a:pPr algn="just"/>
            <a:r>
              <a:rPr lang="en-US" dirty="0"/>
              <a:t>While the design process discussed above generally should remain the same for all your projects, the approach to performing it may vary. The concept of design frameworks captures this idea: the specific flavor and approach the design takes to conducting the design process.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User-centered design</a:t>
            </a:r>
          </a:p>
        </p:txBody>
      </p:sp>
      <p:sp>
        <p:nvSpPr>
          <p:cNvPr id="3" name="Content Placeholder 2"/>
          <p:cNvSpPr>
            <a:spLocks noGrp="1"/>
          </p:cNvSpPr>
          <p:nvPr>
            <p:ph idx="1"/>
          </p:nvPr>
        </p:nvSpPr>
        <p:spPr>
          <a:xfrm>
            <a:off x="533400" y="1371600"/>
            <a:ext cx="8229600" cy="5257800"/>
          </a:xfrm>
        </p:spPr>
        <p:txBody>
          <a:bodyPr>
            <a:normAutofit fontScale="85000" lnSpcReduction="10000"/>
          </a:bodyPr>
          <a:lstStyle/>
          <a:p>
            <a:pPr algn="just"/>
            <a:r>
              <a:rPr lang="en-US" dirty="0"/>
              <a:t>Many software development projects fail to achieve their goals; some estimates of the failure rate put it as high as 50% (Jones, 2005). Much of this problem can be traced to poor communication between developers and their business clients or between developers and their users. The result is often systems and interfaces that force the users to adapt and change their behavior to fit the interface rather than an interface that is customized to the needs of the users. User-centered design (UCD) is a counterpoint to this fallacy and prescribes a design process that primarily takes the needs, wants, and limitations of the actual end users into account during each phase of the design process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Participatory design</a:t>
            </a:r>
          </a:p>
        </p:txBody>
      </p:sp>
      <p:sp>
        <p:nvSpPr>
          <p:cNvPr id="3" name="Content Placeholder 2"/>
          <p:cNvSpPr>
            <a:spLocks noGrp="1"/>
          </p:cNvSpPr>
          <p:nvPr>
            <p:ph idx="1"/>
          </p:nvPr>
        </p:nvSpPr>
        <p:spPr>
          <a:xfrm>
            <a:off x="457200" y="1219200"/>
            <a:ext cx="8229600" cy="5334000"/>
          </a:xfrm>
        </p:spPr>
        <p:txBody>
          <a:bodyPr>
            <a:normAutofit fontScale="85000" lnSpcReduction="20000"/>
          </a:bodyPr>
          <a:lstStyle/>
          <a:p>
            <a:pPr algn="just"/>
            <a:r>
              <a:rPr lang="en-US" dirty="0"/>
              <a:t>Going beyond user-centered design, participatory design (PD) (also known as cooperative design in Scandinavia) is the direct involvement of people in the collaborative design of the things and technologies they use. The arguments in favor suggest that more user involvement brings more accurate information about tasks and an opportunity for users to influence design decisions. The sense of participation that builds users’ ego investment in successful implementation may be the biggest influence on increased user acceptance of the final system.</a:t>
            </a:r>
          </a:p>
          <a:p>
            <a:pPr algn="just"/>
            <a:r>
              <a:rPr lang="en-US" dirty="0"/>
              <a:t>Participatory design experiences are usually positive, however, and advocates can point to many important contributions that would have been missed without user participation.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interaction design</a:t>
            </a:r>
          </a:p>
        </p:txBody>
      </p:sp>
      <p:sp>
        <p:nvSpPr>
          <p:cNvPr id="3" name="Content Placeholder 2"/>
          <p:cNvSpPr>
            <a:spLocks noGrp="1"/>
          </p:cNvSpPr>
          <p:nvPr>
            <p:ph idx="1"/>
          </p:nvPr>
        </p:nvSpPr>
        <p:spPr>
          <a:xfrm>
            <a:off x="457200" y="1219200"/>
            <a:ext cx="8229600" cy="5486400"/>
          </a:xfrm>
        </p:spPr>
        <p:txBody>
          <a:bodyPr>
            <a:normAutofit/>
          </a:bodyPr>
          <a:lstStyle/>
          <a:p>
            <a:pPr algn="just"/>
            <a:r>
              <a:rPr lang="en-US" dirty="0"/>
              <a:t>Traditional design processes can be described as heavyweight in that they require significant investments in time, manpower, and resources to be successful. In particular, such processes are often not sufficiently reactive to today’s fast-moving markets and dynamic user audiences. Originally hailing from software engineering, agile development is a family of development methods for self-organizing, dynamic teams that facilitate flexible, adaptive, and rapid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609600"/>
            <a:ext cx="4038600" cy="5516563"/>
          </a:xfrm>
        </p:spPr>
        <p:txBody>
          <a:bodyPr>
            <a:normAutofit/>
          </a:bodyPr>
          <a:lstStyle/>
          <a:p>
            <a:r>
              <a:rPr lang="en-US" dirty="0"/>
              <a:t>User-Centered Design</a:t>
            </a:r>
          </a:p>
          <a:p>
            <a:r>
              <a:rPr lang="en-US" dirty="0"/>
              <a:t>Simplicity and Clarity</a:t>
            </a:r>
          </a:p>
          <a:p>
            <a:r>
              <a:rPr lang="en-US" dirty="0"/>
              <a:t>Consistency</a:t>
            </a:r>
          </a:p>
          <a:p>
            <a:r>
              <a:rPr lang="en-US" dirty="0"/>
              <a:t>Hierarchy and Visual Organization</a:t>
            </a:r>
          </a:p>
          <a:p>
            <a:r>
              <a:rPr lang="en-US" dirty="0"/>
              <a:t>Navigation</a:t>
            </a:r>
          </a:p>
          <a:p>
            <a:r>
              <a:rPr lang="en-US" dirty="0"/>
              <a:t>Feedback and Responsiveness</a:t>
            </a:r>
          </a:p>
          <a:p>
            <a:r>
              <a:rPr lang="en-US" dirty="0"/>
              <a:t>Accessibility</a:t>
            </a:r>
          </a:p>
          <a:p>
            <a:r>
              <a:rPr lang="en-US" dirty="0"/>
              <a:t>Visual Appeal</a:t>
            </a:r>
          </a:p>
          <a:p>
            <a:endParaRPr lang="en-US" dirty="0"/>
          </a:p>
        </p:txBody>
      </p:sp>
      <p:sp>
        <p:nvSpPr>
          <p:cNvPr id="4" name="Content Placeholder 3"/>
          <p:cNvSpPr>
            <a:spLocks noGrp="1"/>
          </p:cNvSpPr>
          <p:nvPr>
            <p:ph sz="half" idx="2"/>
          </p:nvPr>
        </p:nvSpPr>
        <p:spPr>
          <a:xfrm>
            <a:off x="4648200" y="762000"/>
            <a:ext cx="4038600" cy="5364163"/>
          </a:xfrm>
        </p:spPr>
        <p:txBody>
          <a:bodyPr>
            <a:normAutofit/>
          </a:bodyPr>
          <a:lstStyle/>
          <a:p>
            <a:r>
              <a:rPr lang="en-US" dirty="0"/>
              <a:t>Mobile Responsiveness</a:t>
            </a:r>
          </a:p>
          <a:p>
            <a:r>
              <a:rPr lang="en-US" dirty="0"/>
              <a:t>Error Handling</a:t>
            </a:r>
          </a:p>
          <a:p>
            <a:r>
              <a:rPr lang="en-US" dirty="0"/>
              <a:t>User Testing and Iteration</a:t>
            </a:r>
          </a:p>
          <a:p>
            <a:r>
              <a:rPr lang="en-US" dirty="0"/>
              <a:t>Loading Times</a:t>
            </a:r>
          </a:p>
          <a:p>
            <a:r>
              <a:rPr lang="en-US" dirty="0"/>
              <a:t>Micro interactions</a:t>
            </a:r>
          </a:p>
          <a:p>
            <a:r>
              <a:rPr lang="en-US" dirty="0"/>
              <a:t>Prioritize Content</a:t>
            </a:r>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Methods</a:t>
            </a:r>
          </a:p>
        </p:txBody>
      </p:sp>
      <p:sp>
        <p:nvSpPr>
          <p:cNvPr id="3" name="Content Placeholder 2"/>
          <p:cNvSpPr>
            <a:spLocks noGrp="1"/>
          </p:cNvSpPr>
          <p:nvPr>
            <p:ph idx="1"/>
          </p:nvPr>
        </p:nvSpPr>
        <p:spPr/>
        <p:txBody>
          <a:bodyPr/>
          <a:lstStyle/>
          <a:p>
            <a:pPr algn="just"/>
            <a:r>
              <a:rPr lang="en-US" dirty="0"/>
              <a:t>Design methods are the practical building blocks that form the actual day-today activities in the design process. There are dozens of design methods in the literature, but designers may want to focus on the most common ones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Ideation and creativity</a:t>
            </a:r>
          </a:p>
        </p:txBody>
      </p:sp>
      <p:sp>
        <p:nvSpPr>
          <p:cNvPr id="3" name="Content Placeholder 2"/>
          <p:cNvSpPr>
            <a:spLocks noGrp="1"/>
          </p:cNvSpPr>
          <p:nvPr>
            <p:ph idx="1"/>
          </p:nvPr>
        </p:nvSpPr>
        <p:spPr>
          <a:xfrm>
            <a:off x="457200" y="1371600"/>
            <a:ext cx="8229600" cy="5181600"/>
          </a:xfrm>
        </p:spPr>
        <p:txBody>
          <a:bodyPr>
            <a:normAutofit lnSpcReduction="10000"/>
          </a:bodyPr>
          <a:lstStyle/>
          <a:p>
            <a:pPr algn="just"/>
            <a:r>
              <a:rPr lang="en-US" dirty="0"/>
              <a:t>One way to think about design is as an incremental fixation of the solution space, where the range of possible solutions is gradually whittled down until only a single solution exists. This is the final product or service that then goes on to ship and be deployed. Gradually reducing the solution space in this manner is called convergence or convergent thinking, particularly for teams of designers who each bring their own expertise and visions to the table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609600" y="533400"/>
            <a:ext cx="7924800" cy="5714999"/>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shows two concept sketches of personal hovercrafts drawn by two different designers.</a:t>
            </a:r>
          </a:p>
        </p:txBody>
      </p:sp>
      <p:pic>
        <p:nvPicPr>
          <p:cNvPr id="2050" name="Picture 2"/>
          <p:cNvPicPr>
            <a:picLocks noGrp="1" noChangeAspect="1" noChangeArrowheads="1"/>
          </p:cNvPicPr>
          <p:nvPr>
            <p:ph idx="1"/>
          </p:nvPr>
        </p:nvPicPr>
        <p:blipFill>
          <a:blip r:embed="rId2"/>
          <a:srcRect/>
          <a:stretch>
            <a:fillRect/>
          </a:stretch>
        </p:blipFill>
        <p:spPr bwMode="auto">
          <a:xfrm>
            <a:off x="838200" y="1981200"/>
            <a:ext cx="7239000" cy="4876800"/>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Surveys, interviews, and focus groups</a:t>
            </a:r>
          </a:p>
        </p:txBody>
      </p:sp>
      <p:sp>
        <p:nvSpPr>
          <p:cNvPr id="3" name="Content Placeholder 2"/>
          <p:cNvSpPr>
            <a:spLocks noGrp="1"/>
          </p:cNvSpPr>
          <p:nvPr>
            <p:ph idx="1"/>
          </p:nvPr>
        </p:nvSpPr>
        <p:spPr>
          <a:xfrm>
            <a:off x="457200" y="1066800"/>
            <a:ext cx="8229600" cy="5791200"/>
          </a:xfrm>
        </p:spPr>
        <p:txBody>
          <a:bodyPr/>
          <a:lstStyle/>
          <a:p>
            <a:pPr algn="just"/>
            <a:r>
              <a:rPr lang="en-US" dirty="0"/>
              <a:t>The most straightforward way to elicit requirements and desires from users is simply to ask them. Surveys—online or paper-based—are the simplest and cheapest approach and simply entail distributing a questionnaire to representative users. Online surveys can have significant reach but often yield a low response rate. Furthermore, the feedback received is often superficial in nature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Ethnographic observation</a:t>
            </a:r>
          </a:p>
        </p:txBody>
      </p:sp>
      <p:sp>
        <p:nvSpPr>
          <p:cNvPr id="3" name="Content Placeholder 2"/>
          <p:cNvSpPr>
            <a:spLocks noGrp="1"/>
          </p:cNvSpPr>
          <p:nvPr>
            <p:ph idx="1"/>
          </p:nvPr>
        </p:nvSpPr>
        <p:spPr>
          <a:xfrm>
            <a:off x="457200" y="1371600"/>
            <a:ext cx="8229600" cy="5257800"/>
          </a:xfrm>
        </p:spPr>
        <p:txBody>
          <a:bodyPr>
            <a:normAutofit fontScale="92500" lnSpcReduction="10000"/>
          </a:bodyPr>
          <a:lstStyle/>
          <a:p>
            <a:pPr algn="just"/>
            <a:r>
              <a:rPr lang="en-US" dirty="0"/>
              <a:t>The early stages of most methodologies include observation of users. Since interface users form a unique culture, ethnographic methods for observing them in the workplace are becoming increasingly important.</a:t>
            </a:r>
          </a:p>
          <a:p>
            <a:pPr algn="just"/>
            <a:r>
              <a:rPr lang="en-US" dirty="0"/>
              <a:t>Ethnographers join work or home environments to listen and observe carefully, sometimes stepping forward to ask questions and participate in activities.</a:t>
            </a:r>
          </a:p>
          <a:p>
            <a:pPr algn="just"/>
            <a:r>
              <a:rPr lang="en-US" dirty="0"/>
              <a:t>The goal of ethnographic observation for interaction design is to obtain the necessary data to influence interface redesign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Scenario development and storyboarding</a:t>
            </a:r>
          </a:p>
        </p:txBody>
      </p:sp>
      <p:sp>
        <p:nvSpPr>
          <p:cNvPr id="3" name="Content Placeholder 2"/>
          <p:cNvSpPr>
            <a:spLocks noGrp="1"/>
          </p:cNvSpPr>
          <p:nvPr>
            <p:ph idx="1"/>
          </p:nvPr>
        </p:nvSpPr>
        <p:spPr/>
        <p:txBody>
          <a:bodyPr/>
          <a:lstStyle/>
          <a:p>
            <a:pPr algn="just"/>
            <a:r>
              <a:rPr lang="en-US" dirty="0"/>
              <a:t>Scenario development builds on the use case concept and allows for developing specific scenarios when a user engages the interactive system to solve a particular task. Storyboarding is the use of graphical sketches and illustrations to convey important steps in a scenario</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457200" y="533400"/>
            <a:ext cx="8382000" cy="586740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Prototyping</a:t>
            </a:r>
          </a:p>
        </p:txBody>
      </p:sp>
      <p:sp>
        <p:nvSpPr>
          <p:cNvPr id="3" name="Content Placeholder 2"/>
          <p:cNvSpPr>
            <a:spLocks noGrp="1"/>
          </p:cNvSpPr>
          <p:nvPr>
            <p:ph idx="1"/>
          </p:nvPr>
        </p:nvSpPr>
        <p:spPr/>
        <p:txBody>
          <a:bodyPr>
            <a:normAutofit fontScale="92500" lnSpcReduction="20000"/>
          </a:bodyPr>
          <a:lstStyle/>
          <a:p>
            <a:pPr algn="just"/>
            <a:r>
              <a:rPr lang="en-US" dirty="0"/>
              <a:t>Prototypes, or physical sketches as Buxton (2007) calls them, are particularly powerful design tools because they allow users and designers alike to see and hold (for physical prototypes) representations of the intended interface. They also allow the design team to play out specific scenarios and tests using the prototype. For example, a printed version of the proposed displays can be used for pilot tests, whereas an interactive display with an active keyboard and mouse can be used for more realistic tests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762000" y="381000"/>
            <a:ext cx="8077199" cy="601980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533400"/>
            <a:ext cx="8686800" cy="5592763"/>
          </a:xfrm>
        </p:spPr>
        <p:txBody>
          <a:bodyPr>
            <a:normAutofit/>
          </a:bodyPr>
          <a:lstStyle/>
          <a:p>
            <a:pPr algn="just"/>
            <a:r>
              <a:rPr lang="en-US" b="1" dirty="0"/>
              <a:t>User-Centered Design:</a:t>
            </a:r>
            <a:r>
              <a:rPr lang="en-US" dirty="0"/>
              <a:t> The most important aspect of UI design is to keep the user at the center. Conduct user research, interviews, and usability testing to gain insights into user behavior and expectations.</a:t>
            </a:r>
          </a:p>
          <a:p>
            <a:pPr algn="just"/>
            <a:r>
              <a:rPr lang="en-US" b="1" dirty="0"/>
              <a:t>Simplicity and Clarity:</a:t>
            </a:r>
            <a:r>
              <a:rPr lang="en-US" dirty="0"/>
              <a:t> Keep the interface simple, clean, and easy to understand. Avoid clutter and unnecessary elements. Use concise and clear language in labels, instructions, and error messages.</a:t>
            </a:r>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304800" y="609600"/>
            <a:ext cx="8382000" cy="5791200"/>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096000"/>
          </a:xfrm>
        </p:spPr>
        <p:txBody>
          <a:bodyPr>
            <a:normAutofit fontScale="92500" lnSpcReduction="20000"/>
          </a:bodyPr>
          <a:lstStyle/>
          <a:p>
            <a:pPr algn="just"/>
            <a:r>
              <a:rPr lang="en-US" dirty="0"/>
              <a:t>Here are some examples of prototypes at different levels of fidelity: </a:t>
            </a:r>
          </a:p>
          <a:p>
            <a:pPr algn="just"/>
            <a:r>
              <a:rPr lang="en-US" dirty="0"/>
              <a:t> Low-fidelity prototypes are generally created by sketching, using sticky notes, or cutting and gluing pieces of paper together (paper mockups); </a:t>
            </a:r>
          </a:p>
          <a:p>
            <a:pPr algn="just"/>
            <a:r>
              <a:rPr lang="en-US" dirty="0"/>
              <a:t> Medium-fidelity prototypes are often called wireframes, provide some standardized elements (such as buttons, menus, and text fields), even if potentially drawn in a sketchy fashion, and have some basic navigation functionality; and </a:t>
            </a:r>
          </a:p>
          <a:p>
            <a:pPr algn="just"/>
            <a:r>
              <a:rPr lang="en-US" dirty="0"/>
              <a:t> High-fidelity prototypes look almost like the final product and may have some rudimentary computational capabilities; however, the prototype is typically not complete and may not be fully functional.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 Tools, Practices, and Patterns</a:t>
            </a:r>
          </a:p>
        </p:txBody>
      </p:sp>
      <p:sp>
        <p:nvSpPr>
          <p:cNvPr id="3" name="Content Placeholder 2"/>
          <p:cNvSpPr>
            <a:spLocks noGrp="1"/>
          </p:cNvSpPr>
          <p:nvPr>
            <p:ph idx="1"/>
          </p:nvPr>
        </p:nvSpPr>
        <p:spPr/>
        <p:txBody>
          <a:bodyPr>
            <a:normAutofit/>
          </a:bodyPr>
          <a:lstStyle/>
          <a:p>
            <a:pPr algn="just"/>
            <a:r>
              <a:rPr lang="en-US" dirty="0"/>
              <a:t>Beyond the theoretical frameworks and methods discussed above, design activities today are supported by current design practice: tools that have arisen to support many design methods, guidelines and standards to inform working designers, and patterns that provide reusable solutions to commonly occurring problems encountered by interaction designers.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Design tools</a:t>
            </a:r>
          </a:p>
        </p:txBody>
      </p:sp>
      <p:sp>
        <p:nvSpPr>
          <p:cNvPr id="3" name="Content Placeholder 2"/>
          <p:cNvSpPr>
            <a:spLocks noGrp="1"/>
          </p:cNvSpPr>
          <p:nvPr>
            <p:ph idx="1"/>
          </p:nvPr>
        </p:nvSpPr>
        <p:spPr>
          <a:xfrm>
            <a:off x="457200" y="1143000"/>
            <a:ext cx="8229600" cy="5334000"/>
          </a:xfrm>
        </p:spPr>
        <p:txBody>
          <a:bodyPr>
            <a:normAutofit fontScale="92500" lnSpcReduction="10000"/>
          </a:bodyPr>
          <a:lstStyle/>
          <a:p>
            <a:pPr algn="just"/>
            <a:r>
              <a:rPr lang="en-US" dirty="0"/>
              <a:t>Creating prototypes beyond paper mockups requires using computer programs to prototype a specific interface or app. The simplest approach is to use general purpose drawing and drafting applications for this purpose. For example, prototypes have been developed with simple drawing or word-processing tools or even Microsoft PowerPoint® presentations of screen drawings manipulated with PowerPoint slideshows and other animation. Other design tools that can be used are Adobe </a:t>
            </a:r>
            <a:r>
              <a:rPr lang="en-US" dirty="0" err="1"/>
              <a:t>InDesign</a:t>
            </a:r>
            <a:r>
              <a:rPr lang="en-US" dirty="0"/>
              <a:t>®, Photoshop®, or Illustrator®</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81000"/>
            <a:ext cx="8458200" cy="6172200"/>
          </a:xfrm>
        </p:spPr>
        <p:txBody>
          <a:bodyPr>
            <a:normAutofit fontScale="92500" lnSpcReduction="20000"/>
          </a:bodyPr>
          <a:lstStyle/>
          <a:p>
            <a:pPr algn="just"/>
            <a:r>
              <a:rPr lang="en-US" dirty="0"/>
              <a:t>Many design tools use the actual buttons, dropdown menus, and scrollbars used in the interfaces on the specific platform</a:t>
            </a:r>
          </a:p>
          <a:p>
            <a:pPr algn="just"/>
            <a:r>
              <a:rPr lang="en-US" dirty="0"/>
              <a:t>Finally, dedicated design tools—so-called graphical user-interface builders— also exist for the final implementation phase when the development team is realizing the planned interface. Many of these builders use a drag-and-drop graphical editor where the interaction designer can construct the final interface by assembling existing interface elements from a library of elements. Builders often automatically generate the necessary source code from the graphical specification, requiring the developer only to write his or her own source code to manage the events resulting from the user interaction.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Design guidelines and standards</a:t>
            </a:r>
          </a:p>
        </p:txBody>
      </p:sp>
      <p:sp>
        <p:nvSpPr>
          <p:cNvPr id="3" name="Content Placeholder 2"/>
          <p:cNvSpPr>
            <a:spLocks noGrp="1"/>
          </p:cNvSpPr>
          <p:nvPr>
            <p:ph idx="1"/>
          </p:nvPr>
        </p:nvSpPr>
        <p:spPr>
          <a:xfrm>
            <a:off x="457200" y="1295400"/>
            <a:ext cx="8229600" cy="5334000"/>
          </a:xfrm>
        </p:spPr>
        <p:txBody>
          <a:bodyPr>
            <a:normAutofit fontScale="85000" lnSpcReduction="10000"/>
          </a:bodyPr>
          <a:lstStyle/>
          <a:p>
            <a:pPr algn="just"/>
            <a:r>
              <a:rPr lang="en-US" dirty="0"/>
              <a:t>Early in the design process, the interaction design team should generate a set of working guidelines. Two people might work for one week to produce a 10-page document, or a dozen people might work for two years to produce a 300-page document. One component of Apple’s success with the original Macintosh was the machine’s early and readable guidelines document, which provided a clear set of principles for the many application developers to follow and thus ensured harmony in design across products. Microsoft’s Windows User Experience Guidelines, which have been refined over the years, also provide a good starting point and an educational experience for many programmers.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Interaction design patterns</a:t>
            </a:r>
          </a:p>
        </p:txBody>
      </p:sp>
      <p:sp>
        <p:nvSpPr>
          <p:cNvPr id="3" name="Content Placeholder 2"/>
          <p:cNvSpPr>
            <a:spLocks noGrp="1"/>
          </p:cNvSpPr>
          <p:nvPr>
            <p:ph idx="1"/>
          </p:nvPr>
        </p:nvSpPr>
        <p:spPr>
          <a:xfrm>
            <a:off x="457200" y="1371600"/>
            <a:ext cx="8229600" cy="5181600"/>
          </a:xfrm>
        </p:spPr>
        <p:txBody>
          <a:bodyPr>
            <a:normAutofit fontScale="92500" lnSpcReduction="20000"/>
          </a:bodyPr>
          <a:lstStyle/>
          <a:p>
            <a:pPr algn="just"/>
            <a:r>
              <a:rPr lang="en-US" dirty="0"/>
              <a:t>Design patterns, originally proposed for urban planning (Alexander, 1977) and later software engineering (Freeman et al., 2004), are best-practice solutions to commonly occurring problems specified in such a way that they can be reused and applied to slightly different variations of a problem over and over again. Regardless of discipline, patterns help address a common problem for novice designers: They have very little experience of past work to draw upon when tackling a new problem. In this way, design patterns constitute valuable experience-in-a-can, ready to be used when needed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Impact Analysis</a:t>
            </a:r>
          </a:p>
        </p:txBody>
      </p:sp>
      <p:sp>
        <p:nvSpPr>
          <p:cNvPr id="3" name="Content Placeholder 2"/>
          <p:cNvSpPr>
            <a:spLocks noGrp="1"/>
          </p:cNvSpPr>
          <p:nvPr>
            <p:ph idx="1"/>
          </p:nvPr>
        </p:nvSpPr>
        <p:spPr>
          <a:xfrm>
            <a:off x="457200" y="1295400"/>
            <a:ext cx="8229600" cy="5181600"/>
          </a:xfrm>
        </p:spPr>
        <p:txBody>
          <a:bodyPr>
            <a:normAutofit fontScale="92500" lnSpcReduction="10000"/>
          </a:bodyPr>
          <a:lstStyle/>
          <a:p>
            <a:pPr algn="just"/>
            <a:r>
              <a:rPr lang="en-US" dirty="0"/>
              <a:t>Interactive systems often have a dramatic impact on large numbers of users. To minimize risks, a thoughtful statement of anticipated impacts circulated among stakeholders can be a useful process for eliciting productive suggestions early in the development when changes are easiest. Governments, utilities, and publicly regulated industries increasingly require information systems to provide services. A social impact statement, similar to an environmental impact statement, might help to promote high-quality systems in government-related applications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172200"/>
          </a:xfrm>
        </p:spPr>
        <p:txBody>
          <a:bodyPr>
            <a:normAutofit fontScale="92500" lnSpcReduction="10000"/>
          </a:bodyPr>
          <a:lstStyle/>
          <a:p>
            <a:pPr algn="just"/>
            <a:r>
              <a:rPr lang="en-US" dirty="0"/>
              <a:t>An outline for a social impact statement might include these sections (</a:t>
            </a:r>
            <a:r>
              <a:rPr lang="en-US" dirty="0" err="1"/>
              <a:t>Shneiderman</a:t>
            </a:r>
            <a:r>
              <a:rPr lang="en-US" dirty="0"/>
              <a:t> and Rose, 1996):</a:t>
            </a:r>
          </a:p>
          <a:p>
            <a:pPr algn="just">
              <a:buNone/>
            </a:pPr>
            <a:r>
              <a:rPr lang="en-US" dirty="0"/>
              <a:t>---Describe the new system and its benefits.</a:t>
            </a:r>
          </a:p>
          <a:p>
            <a:pPr algn="just"/>
            <a:r>
              <a:rPr lang="en-US" dirty="0"/>
              <a:t>Convey the high-level goals of the new system. </a:t>
            </a:r>
          </a:p>
          <a:p>
            <a:pPr algn="just"/>
            <a:r>
              <a:rPr lang="en-US" dirty="0"/>
              <a:t>Identify the stakeholders. </a:t>
            </a:r>
          </a:p>
          <a:p>
            <a:pPr algn="just"/>
            <a:r>
              <a:rPr lang="en-US" dirty="0"/>
              <a:t>Identify specific benefits.</a:t>
            </a:r>
          </a:p>
          <a:p>
            <a:pPr algn="just">
              <a:buNone/>
            </a:pPr>
            <a:r>
              <a:rPr lang="en-US" dirty="0"/>
              <a:t> ---Address concerns and potential barriers. </a:t>
            </a:r>
          </a:p>
          <a:p>
            <a:pPr algn="just"/>
            <a:r>
              <a:rPr lang="en-US" dirty="0"/>
              <a:t>Anticipate changes in job functions and potential layoffs. </a:t>
            </a:r>
          </a:p>
          <a:p>
            <a:pPr algn="just"/>
            <a:r>
              <a:rPr lang="en-US" dirty="0"/>
              <a:t>Address security and privacy issues.</a:t>
            </a:r>
          </a:p>
          <a:p>
            <a:pPr algn="just"/>
            <a:r>
              <a:rPr lang="en-US" dirty="0"/>
              <a:t> Discuss accountability and responsibility for system misuse and failure.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172200"/>
          </a:xfrm>
        </p:spPr>
        <p:txBody>
          <a:bodyPr>
            <a:normAutofit/>
          </a:bodyPr>
          <a:lstStyle/>
          <a:p>
            <a:r>
              <a:rPr lang="en-US" sz="3600" dirty="0"/>
              <a:t>Avoid potential biases. </a:t>
            </a:r>
          </a:p>
          <a:p>
            <a:r>
              <a:rPr lang="en-US" sz="3600" dirty="0"/>
              <a:t>Weigh individual rights versus societal benefits.</a:t>
            </a:r>
          </a:p>
          <a:p>
            <a:pPr>
              <a:buNone/>
            </a:pPr>
            <a:r>
              <a:rPr lang="en-US" sz="3600" dirty="0"/>
              <a:t> • Assess tradeoffs between centralization and decentralization. </a:t>
            </a:r>
          </a:p>
          <a:p>
            <a:pPr>
              <a:buNone/>
            </a:pPr>
            <a:r>
              <a:rPr lang="en-US" sz="3600" dirty="0"/>
              <a:t>• Preserve democratic principles.</a:t>
            </a:r>
          </a:p>
          <a:p>
            <a:pPr>
              <a:buNone/>
            </a:pPr>
            <a:r>
              <a:rPr lang="en-US" sz="3600" dirty="0"/>
              <a:t> • Ensure diverse access. </a:t>
            </a:r>
          </a:p>
          <a:p>
            <a:pPr>
              <a:buNone/>
            </a:pPr>
            <a:r>
              <a:rPr lang="en-US" sz="3600" dirty="0"/>
              <a:t>• Promote simplicity and preserve what works.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28600"/>
            <a:ext cx="8458200" cy="5897563"/>
          </a:xfrm>
        </p:spPr>
        <p:txBody>
          <a:bodyPr>
            <a:normAutofit fontScale="92500" lnSpcReduction="20000"/>
          </a:bodyPr>
          <a:lstStyle/>
          <a:p>
            <a:pPr algn="just"/>
            <a:r>
              <a:rPr lang="en-US" b="1" dirty="0"/>
              <a:t>Consistency:</a:t>
            </a:r>
            <a:r>
              <a:rPr lang="en-US" dirty="0"/>
              <a:t> Maintain consistency throughout the interface to create a sense of familiarity for users. Consistent visual elements, layout, and interactions help users understand how to navigate and use the product.</a:t>
            </a:r>
          </a:p>
          <a:p>
            <a:pPr algn="just"/>
            <a:r>
              <a:rPr lang="en-US" b="1" dirty="0"/>
              <a:t>Hierarchy and Visual Organization:</a:t>
            </a:r>
            <a:r>
              <a:rPr lang="en-US" dirty="0"/>
              <a:t> Use visual cues such as size, color, and typography to establish a clear hierarchy of information. Important elements should stand out, and related items should be grouped together logically.</a:t>
            </a:r>
          </a:p>
          <a:p>
            <a:pPr algn="just"/>
            <a:r>
              <a:rPr lang="en-US" b="1" dirty="0"/>
              <a:t>Navigation:</a:t>
            </a:r>
            <a:r>
              <a:rPr lang="en-US" dirty="0"/>
              <a:t> Design an intuitive navigation system that allows users to move seamlessly through the product. Use standard navigation patterns when possible, such as a top menu or a hamburger menu for mobile devices.</a:t>
            </a:r>
          </a:p>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943600"/>
          </a:xfrm>
        </p:spPr>
        <p:txBody>
          <a:bodyPr>
            <a:normAutofit fontScale="92500" lnSpcReduction="10000"/>
          </a:bodyPr>
          <a:lstStyle/>
          <a:p>
            <a:pPr>
              <a:buNone/>
            </a:pPr>
            <a:r>
              <a:rPr lang="en-US" dirty="0"/>
              <a:t>---- Outline the development process. </a:t>
            </a:r>
          </a:p>
          <a:p>
            <a:pPr>
              <a:buNone/>
            </a:pPr>
            <a:r>
              <a:rPr lang="en-US" dirty="0"/>
              <a:t>• Present an estimated project schedule. </a:t>
            </a:r>
          </a:p>
          <a:p>
            <a:pPr>
              <a:buNone/>
            </a:pPr>
            <a:r>
              <a:rPr lang="en-US" dirty="0"/>
              <a:t>• Propose a process for making decisions. </a:t>
            </a:r>
          </a:p>
          <a:p>
            <a:pPr>
              <a:buNone/>
            </a:pPr>
            <a:r>
              <a:rPr lang="en-US" dirty="0"/>
              <a:t>• Discuss expectations of how stakeholders will be involved. </a:t>
            </a:r>
          </a:p>
          <a:p>
            <a:pPr>
              <a:buNone/>
            </a:pPr>
            <a:r>
              <a:rPr lang="en-US" dirty="0"/>
              <a:t>• Recognize needs for more staff, training, and hardware. </a:t>
            </a:r>
          </a:p>
          <a:p>
            <a:pPr>
              <a:buNone/>
            </a:pPr>
            <a:r>
              <a:rPr lang="en-US" dirty="0"/>
              <a:t>• Propose a plan for backups of data and equipment. </a:t>
            </a:r>
          </a:p>
          <a:p>
            <a:pPr>
              <a:buNone/>
            </a:pPr>
            <a:r>
              <a:rPr lang="en-US" dirty="0"/>
              <a:t>• Outline a plan for migrating to the new system.</a:t>
            </a:r>
          </a:p>
          <a:p>
            <a:pPr>
              <a:buNone/>
            </a:pPr>
            <a:r>
              <a:rPr lang="en-US" dirty="0"/>
              <a:t> • Describe a plan for measuring the success of the new system</a:t>
            </a:r>
          </a:p>
          <a:p>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Legal Issues</a:t>
            </a:r>
          </a:p>
        </p:txBody>
      </p:sp>
      <p:sp>
        <p:nvSpPr>
          <p:cNvPr id="3" name="Content Placeholder 2"/>
          <p:cNvSpPr>
            <a:spLocks noGrp="1"/>
          </p:cNvSpPr>
          <p:nvPr>
            <p:ph idx="1"/>
          </p:nvPr>
        </p:nvSpPr>
        <p:spPr>
          <a:xfrm>
            <a:off x="457200" y="1066800"/>
            <a:ext cx="8458200" cy="5334000"/>
          </a:xfrm>
        </p:spPr>
        <p:txBody>
          <a:bodyPr>
            <a:normAutofit fontScale="85000" lnSpcReduction="10000"/>
          </a:bodyPr>
          <a:lstStyle/>
          <a:p>
            <a:pPr algn="just"/>
            <a:r>
              <a:rPr lang="en-US" dirty="0"/>
              <a:t>As user interfaces have become more prominent in society, serious legal issues have emerged. Every developer of software and information should review legal issues that may affect design, implementation, deployment, marketing, and use. For more information, </a:t>
            </a:r>
            <a:r>
              <a:rPr lang="en-US" dirty="0" err="1"/>
              <a:t>Baase</a:t>
            </a:r>
            <a:r>
              <a:rPr lang="en-US" dirty="0"/>
              <a:t> (2013) gives an in-depth overview of such social, legal, philosophical, ethical, political, constitutional, and economic implications of computing.</a:t>
            </a:r>
          </a:p>
          <a:p>
            <a:pPr algn="just"/>
            <a:r>
              <a:rPr lang="en-US" b="1" u="sng" dirty="0"/>
              <a:t>Privacy and security </a:t>
            </a:r>
            <a:r>
              <a:rPr lang="en-US" dirty="0"/>
              <a:t>are always a concern whenever computers are used to store data or to monitor activity. Medical, legal, financial, and other data often have to be protected to prevent unapproved access, illegal tampering, inadvertent loss, or malicious mischief.</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a:bodyPr>
          <a:lstStyle/>
          <a:p>
            <a:pPr algn="just"/>
            <a:r>
              <a:rPr lang="en-US" dirty="0"/>
              <a:t>A second concern encompasses </a:t>
            </a:r>
            <a:r>
              <a:rPr lang="en-US" b="1" u="sng" dirty="0"/>
              <a:t>safety and reliability.</a:t>
            </a:r>
            <a:r>
              <a:rPr lang="en-US" dirty="0"/>
              <a:t> User interfaces for aircraft, automobiles, medical equipment, military systems, utility control rooms, and the like can affect life-or-death decisions. If air traffic controllers are confused by the situation display, they can make fatal errors. If the user interface for such a system is demonstrated to be difficult to understand, it could leave the designer, developer, and operator open to a lawsuit alleging improper design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92500"/>
          </a:bodyPr>
          <a:lstStyle/>
          <a:p>
            <a:pPr algn="just"/>
            <a:r>
              <a:rPr lang="en-US" dirty="0"/>
              <a:t>A third issue is </a:t>
            </a:r>
            <a:r>
              <a:rPr lang="en-US" b="1" u="sng" dirty="0"/>
              <a:t>copyright or patent protection for software</a:t>
            </a:r>
            <a:r>
              <a:rPr lang="en-US" dirty="0"/>
              <a:t> (</a:t>
            </a:r>
            <a:r>
              <a:rPr lang="en-US" dirty="0" err="1"/>
              <a:t>Lessig</a:t>
            </a:r>
            <a:r>
              <a:rPr lang="en-US" dirty="0"/>
              <a:t>, 2006; Samuelson and Schultz, 2007; </a:t>
            </a:r>
            <a:r>
              <a:rPr lang="en-US" dirty="0" err="1"/>
              <a:t>McJohn</a:t>
            </a:r>
            <a:r>
              <a:rPr lang="en-US" dirty="0"/>
              <a:t>, 2015). Software developers who have spent time and money developing a package are understandably frustrated when potential users make illegal copies of the package rather than buying it. Technical schemes have been tried to prevent copying, but clever hackers can usually circumvent the barriers. It is unusual for a company to sue an individual for copying a program, but cases have been brought against corporations and universities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fontScale="92500" lnSpcReduction="10000"/>
          </a:bodyPr>
          <a:lstStyle/>
          <a:p>
            <a:pPr algn="just"/>
            <a:r>
              <a:rPr lang="en-US" dirty="0"/>
              <a:t>A fourth concern is with </a:t>
            </a:r>
            <a:r>
              <a:rPr lang="en-US" b="1" u="sng" dirty="0"/>
              <a:t>copyright protection for online information, images, or music</a:t>
            </a:r>
            <a:r>
              <a:rPr lang="en-US" dirty="0"/>
              <a:t>. If customers access an online resource, do they have the right to store the information electronically for later use? Can the customer send an electronic copy to a colleague or friend? Who owns the “friends” list and other shared data in social networking sites? Do individuals, their employers, or network operators own the information contained in e-mail messages? The expansion of the web, with its vast digital libraries, has raised the temperature and pace of copyright discussions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85000" lnSpcReduction="10000"/>
          </a:bodyPr>
          <a:lstStyle/>
          <a:p>
            <a:pPr algn="just"/>
            <a:r>
              <a:rPr lang="en-US" dirty="0"/>
              <a:t>A fifth issue is freedom of </a:t>
            </a:r>
            <a:r>
              <a:rPr lang="en-US" b="1" u="sng" dirty="0"/>
              <a:t>speech in electronic environments</a:t>
            </a:r>
            <a:r>
              <a:rPr lang="en-US" dirty="0"/>
              <a:t>. Do users have a right to make controversial or potentially offensive statements through e-mail or social media? Are such statements protected by freedom of speech laws, such as the U.S. First Amendment? Are networks similar to street corners, where freedom of speech is guaranteed, or are networks similar to television broadcasting, where community standards must be protected? Should network operators be responsible for or prohibited from eliminating offensive or obscene jokes, stories, or images? Controversy has raged over whether Internet service providers have a right to prohibit e-mail messages that are used to organize consumer rebellions against themselves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019800"/>
          </a:xfrm>
        </p:spPr>
        <p:txBody>
          <a:bodyPr>
            <a:noAutofit/>
          </a:bodyPr>
          <a:lstStyle/>
          <a:p>
            <a:pPr algn="just"/>
            <a:r>
              <a:rPr lang="en-US" sz="3600" dirty="0"/>
              <a:t>Other legal concerns include adherence to laws requiring equal access for users with disabilities and attention to changing laws in countries around the world. Do Yahoo! and eBay have to enforce the laws of every country in which they have customers? These and other issues mean that developers of online services must be sure to consider all the legal implications of their design decisions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manipulation</a:t>
            </a:r>
          </a:p>
        </p:txBody>
      </p:sp>
      <p:sp>
        <p:nvSpPr>
          <p:cNvPr id="3" name="Content Placeholder 2"/>
          <p:cNvSpPr>
            <a:spLocks noGrp="1"/>
          </p:cNvSpPr>
          <p:nvPr>
            <p:ph idx="1"/>
          </p:nvPr>
        </p:nvSpPr>
        <p:spPr/>
        <p:txBody>
          <a:bodyPr/>
          <a:lstStyle/>
          <a:p>
            <a:r>
              <a:rPr lang="en-US" dirty="0"/>
              <a:t>Direct manipulation as a concept has been around since before computers. The metaphor of direct manipulation works well in computing environments and was introduced in the early days of Xerox PARC and then widely disseminated by </a:t>
            </a:r>
            <a:r>
              <a:rPr lang="en-US" dirty="0" err="1"/>
              <a:t>Shneiderman</a:t>
            </a:r>
            <a:r>
              <a:rPr lang="en-US" dirty="0"/>
              <a:t> (1983). Direct-manipulation designs can provide the capability for differing populations and easily stretch across international boundaries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92500" lnSpcReduction="20000"/>
          </a:bodyPr>
          <a:lstStyle/>
          <a:p>
            <a:r>
              <a:rPr lang="en-US" dirty="0"/>
              <a:t>favorite example of direct manipulation is driving an automobile. The scene is directly visible through the front window, and performance of actions such as braking and steering has become common knowledge in our culture. To turn left, for example, the driver simply rotates the steering wheel to the left. The response is immediate and the scene changes, providing feedback to refine the turn. Now imagine how difficult it would be trying to accurately turn a car by typing a command or selecting “turn left 30 degrees” from a menu. The graceful interaction in many applications is due to the increasingly elegant application of direct manipulation.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Driverless cars may soon respond to commands like “take me to Baltimore airport,” but they are a long way from matching the skills of drivers at the wheel while navigating snow-covered roads or police hand signals at accident sites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248400"/>
          </a:xfrm>
        </p:spPr>
        <p:txBody>
          <a:bodyPr>
            <a:normAutofit fontScale="92500" lnSpcReduction="10000"/>
          </a:bodyPr>
          <a:lstStyle/>
          <a:p>
            <a:r>
              <a:rPr lang="en-US" b="1" dirty="0"/>
              <a:t>Feedback and Responsiveness:</a:t>
            </a:r>
            <a:r>
              <a:rPr lang="en-US" dirty="0"/>
              <a:t> Provide instant and meaningful feedback to user actions. For example, buttons should change appearance when clicked, and loading indicators should be displayed during lengthy processes.</a:t>
            </a:r>
          </a:p>
          <a:p>
            <a:r>
              <a:rPr lang="en-US" b="1" dirty="0"/>
              <a:t>Accessibility:</a:t>
            </a:r>
            <a:r>
              <a:rPr lang="en-US" dirty="0"/>
              <a:t> Ensure that your UI is accessible to all users, including those with disabilities. Use proper color contrast, provide alternative text for images, and make sure the interface is navigable with a keyboard.</a:t>
            </a:r>
          </a:p>
          <a:p>
            <a:r>
              <a:rPr lang="en-US" b="1" dirty="0"/>
              <a:t>Visual Appeal:</a:t>
            </a:r>
            <a:r>
              <a:rPr lang="en-US" dirty="0"/>
              <a:t> While simplicity is essential, aesthetics matter too. Use a visually appealing color scheme, appropriate typography, and relevant imagery to create an engaging interface.</a:t>
            </a:r>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248400"/>
          </a:xfrm>
        </p:spPr>
        <p:txBody>
          <a:bodyPr>
            <a:normAutofit fontScale="85000" lnSpcReduction="20000"/>
          </a:bodyPr>
          <a:lstStyle/>
          <a:p>
            <a:pPr algn="just"/>
            <a:r>
              <a:rPr lang="en-US" dirty="0"/>
              <a:t>Before designing for current devices, it makes sense to reflect where early design has been. In the early days of office automation, there was no such thing as a direct-manipulation word processor or a presentation system like PowerPoint. Word processors were command-line–driven programs where the user typically saw a single line at a time. Keyboard commands were used along with inserting special commands to provide instructions for viewing and printing the documents often as a separate operation. Similarly, with presentation programs, specialized commands were used to set the font style, color, and size. Obviously, these were very limited compared to the numerous font families available today. Most users today are used to a WYSIWYG (What You See Is What You Get) environment enhanced by direct-manipulation widgets.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three principles and attributes of direct manipulation</a:t>
            </a:r>
          </a:p>
        </p:txBody>
      </p:sp>
      <p:sp>
        <p:nvSpPr>
          <p:cNvPr id="3" name="Content Placeholder 2"/>
          <p:cNvSpPr>
            <a:spLocks noGrp="1"/>
          </p:cNvSpPr>
          <p:nvPr>
            <p:ph idx="1"/>
          </p:nvPr>
        </p:nvSpPr>
        <p:spPr/>
        <p:txBody>
          <a:bodyPr>
            <a:normAutofit fontScale="85000" lnSpcReduction="10000"/>
          </a:bodyPr>
          <a:lstStyle/>
          <a:p>
            <a:r>
              <a:rPr lang="en-US" dirty="0"/>
              <a:t>The attraction of direct manipulation is apparent in the enthusiasm of the users. Each example has problematic features, but they demonstrate the potent advantages of direct manipulation, which can be summarized by three principles: </a:t>
            </a:r>
          </a:p>
          <a:p>
            <a:pPr>
              <a:buNone/>
            </a:pPr>
            <a:r>
              <a:rPr lang="en-US" dirty="0"/>
              <a:t>1. </a:t>
            </a:r>
            <a:r>
              <a:rPr lang="en-US" b="1" dirty="0"/>
              <a:t>Continuous representations </a:t>
            </a:r>
            <a:r>
              <a:rPr lang="en-US" dirty="0"/>
              <a:t>of the objects and actions of interest with meaningful visual metaphors </a:t>
            </a:r>
          </a:p>
          <a:p>
            <a:pPr>
              <a:buNone/>
            </a:pPr>
            <a:r>
              <a:rPr lang="en-US" dirty="0"/>
              <a:t>2. </a:t>
            </a:r>
            <a:r>
              <a:rPr lang="en-US" b="1" dirty="0"/>
              <a:t>Physical actions</a:t>
            </a:r>
            <a:r>
              <a:rPr lang="en-US" dirty="0"/>
              <a:t> or presses of labeled interface objects (i.e., buttons) instead of complex </a:t>
            </a:r>
          </a:p>
          <a:p>
            <a:pPr>
              <a:buNone/>
            </a:pPr>
            <a:r>
              <a:rPr lang="en-US" dirty="0"/>
              <a:t>3. </a:t>
            </a:r>
            <a:r>
              <a:rPr lang="en-US" b="1" dirty="0"/>
              <a:t>Rapid, incremental, reversible actions </a:t>
            </a:r>
            <a:r>
              <a:rPr lang="en-US" dirty="0"/>
              <a:t>whose effects on the objects of interest are visible immediately</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5897563"/>
          </a:xfrm>
        </p:spPr>
        <p:txBody>
          <a:bodyPr>
            <a:noAutofit/>
          </a:bodyPr>
          <a:lstStyle/>
          <a:p>
            <a:r>
              <a:rPr lang="en-US" sz="2400" dirty="0"/>
              <a:t>Using these three principles, it is possible to design systems that have these beneficial attributes: </a:t>
            </a:r>
          </a:p>
          <a:p>
            <a:r>
              <a:rPr lang="en-US" sz="2400" dirty="0"/>
              <a:t>Novices can learn basic functionality quickly, usually through a demonstration by a more experienced user. </a:t>
            </a:r>
          </a:p>
          <a:p>
            <a:r>
              <a:rPr lang="en-US" sz="2400" dirty="0"/>
              <a:t>Experts can work rapidly to carry out a wide range of tasks, even defining new functions and features. Knowledgeable intermittent users can retain operational concepts. </a:t>
            </a:r>
          </a:p>
          <a:p>
            <a:r>
              <a:rPr lang="en-US" sz="2400" dirty="0"/>
              <a:t>Error messages are rarely needed. </a:t>
            </a:r>
          </a:p>
          <a:p>
            <a:r>
              <a:rPr lang="en-US" sz="2400" dirty="0"/>
              <a:t>Users can immediately see whether their actions are furthering their goals, and if the actions are counterproductive, they can simply change the direction of their activity. </a:t>
            </a:r>
          </a:p>
          <a:p>
            <a:r>
              <a:rPr lang="en-US" sz="2400" dirty="0"/>
              <a:t>Users experience less anxiety because the interface is comprehensible and because actions can be reversed easily. </a:t>
            </a:r>
          </a:p>
          <a:p>
            <a:r>
              <a:rPr lang="en-US" sz="2400" dirty="0"/>
              <a:t> Users gain a sense of confidence and mastery because they are the initiators of action, they feel in control, and they can predict the interface’s responses.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Translational distances with direct manipulation</a:t>
            </a:r>
          </a:p>
        </p:txBody>
      </p:sp>
      <p:sp>
        <p:nvSpPr>
          <p:cNvPr id="3" name="Content Placeholder 2"/>
          <p:cNvSpPr>
            <a:spLocks noGrp="1"/>
          </p:cNvSpPr>
          <p:nvPr>
            <p:ph idx="1"/>
          </p:nvPr>
        </p:nvSpPr>
        <p:spPr>
          <a:xfrm>
            <a:off x="457200" y="1600200"/>
            <a:ext cx="8229600" cy="4876800"/>
          </a:xfrm>
        </p:spPr>
        <p:txBody>
          <a:bodyPr>
            <a:normAutofit fontScale="92500" lnSpcReduction="10000"/>
          </a:bodyPr>
          <a:lstStyle/>
          <a:p>
            <a:pPr algn="just"/>
            <a:r>
              <a:rPr lang="en-US" dirty="0"/>
              <a:t>The effectiveness and reality of the direct-manipulation interface are based on the validity and strength of the metaphor chosen to represent the actions and objects. Using familiar metaphors creates easier learning conditions for users and lessens the number of mistakes and incorrect actions. Adequate testing is needed to validate the metaphor. Special attention needs to be paid to the user characteristics such as age, reading level, educational background, prior experiences, and any physical disabilities.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dirty="0"/>
              <a:t>Examples of translational distances (strength). </a:t>
            </a:r>
          </a:p>
          <a:p>
            <a:r>
              <a:rPr lang="en-US" dirty="0"/>
              <a:t>Weak—early video game controllers (Fig. 7.5)</a:t>
            </a:r>
          </a:p>
          <a:p>
            <a:r>
              <a:rPr lang="en-US" dirty="0"/>
              <a:t> Medium—touch screens, multi-touch (Fig. 7.1) </a:t>
            </a:r>
          </a:p>
          <a:p>
            <a:r>
              <a:rPr lang="en-US" dirty="0"/>
              <a:t>Strong—data glove, gesturing, manipulating tangible objects (Fig. 7.2) </a:t>
            </a:r>
          </a:p>
          <a:p>
            <a:r>
              <a:rPr lang="en-US" dirty="0"/>
              <a:t> Immersive—virtual reality, </a:t>
            </a:r>
            <a:r>
              <a:rPr lang="en-US" dirty="0" err="1"/>
              <a:t>i.e</a:t>
            </a:r>
            <a:r>
              <a:rPr lang="en-US" dirty="0"/>
              <a:t>, oculus rift (Fig. 7.14)</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2500374" y="1600200"/>
            <a:ext cx="4143252" cy="4525963"/>
          </a:xfrm>
          <a:prstGeom prst="rect">
            <a:avLst/>
          </a:prstGeom>
          <a:noFill/>
          <a:ln w="9525">
            <a:noFill/>
            <a:miter lim="800000"/>
            <a:headEnd/>
            <a:tailEnd/>
          </a:ln>
          <a:effectLst/>
        </p:spPr>
      </p:pic>
      <p:pic>
        <p:nvPicPr>
          <p:cNvPr id="3075" name="Picture 3"/>
          <p:cNvPicPr>
            <a:picLocks noChangeAspect="1" noChangeArrowheads="1"/>
          </p:cNvPicPr>
          <p:nvPr/>
        </p:nvPicPr>
        <p:blipFill>
          <a:blip r:embed="rId2"/>
          <a:srcRect/>
          <a:stretch>
            <a:fillRect/>
          </a:stretch>
        </p:blipFill>
        <p:spPr bwMode="auto">
          <a:xfrm>
            <a:off x="304800" y="0"/>
            <a:ext cx="8458200" cy="6400800"/>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533400" y="152400"/>
            <a:ext cx="8077199" cy="6248400"/>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838200" y="228600"/>
            <a:ext cx="7620000" cy="6400800"/>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27037"/>
            <a:ext cx="8229600" cy="5745163"/>
          </a:xfrm>
        </p:spPr>
        <p:txBody>
          <a:bodyPr>
            <a:normAutofit/>
          </a:bodyPr>
          <a:lstStyle/>
          <a:p>
            <a:r>
              <a:rPr lang="en-US" b="1" dirty="0"/>
              <a:t>Weak direct manipulation </a:t>
            </a:r>
            <a:r>
              <a:rPr lang="en-US" dirty="0"/>
              <a:t>is what can be described as basic direct manipulation. There is a mouse, </a:t>
            </a:r>
            <a:r>
              <a:rPr lang="en-US" dirty="0" err="1"/>
              <a:t>trackpad</a:t>
            </a:r>
            <a:r>
              <a:rPr lang="en-US" dirty="0"/>
              <a:t>, joystick, or similar device translating the user’s physical action into action in the virtual space using some mapping function.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fontScale="92500" lnSpcReduction="20000"/>
          </a:bodyPr>
          <a:lstStyle/>
          <a:p>
            <a:r>
              <a:rPr lang="en-US" dirty="0"/>
              <a:t>M</a:t>
            </a:r>
            <a:r>
              <a:rPr lang="en-US" b="1" dirty="0"/>
              <a:t>edium direct manipulation </a:t>
            </a:r>
            <a:r>
              <a:rPr lang="en-US" dirty="0"/>
              <a:t>is the next step moving along the continuum. The translational distance is reduced. Instead of communicating with the virtual space with the device, the user reaches out and touches, moves, and grabs the entities in the on-screen representation. Examples of this include </a:t>
            </a:r>
            <a:r>
              <a:rPr lang="en-US" dirty="0" err="1"/>
              <a:t>touchscreens</a:t>
            </a:r>
            <a:r>
              <a:rPr lang="en-US" dirty="0"/>
              <a:t> (mobile, kiosk, and desktop).</a:t>
            </a:r>
          </a:p>
          <a:p>
            <a:r>
              <a:rPr lang="en-US" b="1" dirty="0"/>
              <a:t>strong direct manipulation </a:t>
            </a:r>
            <a:r>
              <a:rPr lang="en-US" dirty="0"/>
              <a:t>involves actions such as gesture recognition with various body parts. It may be the user’s hand, foot, head, or full body (whatever controls the action) that is “virtually” placed inside the physical space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686800" cy="6172200"/>
          </a:xfrm>
        </p:spPr>
        <p:txBody>
          <a:bodyPr>
            <a:normAutofit/>
          </a:bodyPr>
          <a:lstStyle/>
          <a:p>
            <a:r>
              <a:rPr lang="en-US" b="1" dirty="0"/>
              <a:t>Mobile Responsiveness:</a:t>
            </a:r>
            <a:r>
              <a:rPr lang="en-US" dirty="0"/>
              <a:t> If designing for multiple devices, ensure the interface adapts well to different screen sizes and resolutions. Optimize touch controls for mobile devices.</a:t>
            </a:r>
          </a:p>
          <a:p>
            <a:r>
              <a:rPr lang="en-US" b="1" dirty="0"/>
              <a:t>Error Handling:</a:t>
            </a:r>
            <a:r>
              <a:rPr lang="en-US" dirty="0"/>
              <a:t> Design error messages that are clear, helpful, and offer solutions to resolve the issue. Avoid technical jargon that might confuse users.</a:t>
            </a:r>
          </a:p>
          <a:p>
            <a:r>
              <a:rPr lang="en-US" b="1" dirty="0"/>
              <a:t>User Testing and Iteration:</a:t>
            </a:r>
            <a:r>
              <a:rPr lang="en-US" dirty="0"/>
              <a:t> Test your interface with real users and gather feedback. Use this feedback to make iterative improvements to the design.</a:t>
            </a:r>
          </a:p>
          <a:p>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Disadvantages of  Direct manipulation</a:t>
            </a:r>
            <a:br>
              <a:rPr lang="en-US" b="1" dirty="0"/>
            </a:br>
            <a:endParaRPr lang="en-US" dirty="0"/>
          </a:p>
        </p:txBody>
      </p:sp>
      <p:sp>
        <p:nvSpPr>
          <p:cNvPr id="3" name="Content Placeholder 2"/>
          <p:cNvSpPr>
            <a:spLocks noGrp="1"/>
          </p:cNvSpPr>
          <p:nvPr>
            <p:ph idx="1"/>
          </p:nvPr>
        </p:nvSpPr>
        <p:spPr/>
        <p:txBody>
          <a:bodyPr>
            <a:normAutofit fontScale="92500"/>
          </a:bodyPr>
          <a:lstStyle/>
          <a:p>
            <a:pPr fontAlgn="base"/>
            <a:r>
              <a:rPr lang="en-US" dirty="0"/>
              <a:t>May be hard to code.</a:t>
            </a:r>
          </a:p>
          <a:p>
            <a:pPr fontAlgn="base"/>
            <a:r>
              <a:rPr lang="en-US" dirty="0"/>
              <a:t>High resource usage.</a:t>
            </a:r>
          </a:p>
          <a:p>
            <a:pPr fontAlgn="base"/>
            <a:r>
              <a:rPr lang="en-US" dirty="0"/>
              <a:t>The requirement for a lot of screen space may be cumbersome.</a:t>
            </a:r>
          </a:p>
          <a:p>
            <a:pPr fontAlgn="base"/>
            <a:r>
              <a:rPr lang="en-US" dirty="0" err="1"/>
              <a:t>Poing</a:t>
            </a:r>
            <a:r>
              <a:rPr lang="en-US" dirty="0"/>
              <a:t> may be slower than typing.</a:t>
            </a:r>
          </a:p>
          <a:p>
            <a:pPr fontAlgn="base"/>
            <a:r>
              <a:rPr lang="en-US" dirty="0"/>
              <a:t>May increase difficulty for the visually impaired.</a:t>
            </a:r>
          </a:p>
          <a:p>
            <a:pPr fontAlgn="base"/>
            <a:r>
              <a:rPr lang="en-US" dirty="0"/>
              <a:t>May require graphics display and pointing devices.</a:t>
            </a:r>
          </a:p>
          <a:p>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Some Examples of Direct Manipulation</a:t>
            </a:r>
          </a:p>
        </p:txBody>
      </p:sp>
      <p:sp>
        <p:nvSpPr>
          <p:cNvPr id="3" name="Content Placeholder 2"/>
          <p:cNvSpPr>
            <a:spLocks noGrp="1"/>
          </p:cNvSpPr>
          <p:nvPr>
            <p:ph idx="1"/>
          </p:nvPr>
        </p:nvSpPr>
        <p:spPr/>
        <p:txBody>
          <a:bodyPr/>
          <a:lstStyle/>
          <a:p>
            <a:r>
              <a:rPr lang="en-US" dirty="0"/>
              <a:t>Geographical systems including GPS (global positioning systems) </a:t>
            </a:r>
          </a:p>
          <a:p>
            <a:r>
              <a:rPr lang="en-US" dirty="0"/>
              <a:t>Video games</a:t>
            </a:r>
          </a:p>
          <a:p>
            <a:r>
              <a:rPr lang="en-US" dirty="0"/>
              <a:t>Computer-aided design and fabrication</a:t>
            </a:r>
          </a:p>
          <a:p>
            <a:r>
              <a:rPr lang="en-US" dirty="0"/>
              <a:t>Direct-manipulation programming and configuration</a:t>
            </a:r>
          </a:p>
          <a:p>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normAutofit fontScale="70000" lnSpcReduction="20000"/>
          </a:bodyPr>
          <a:lstStyle/>
          <a:p>
            <a:pPr>
              <a:buNone/>
            </a:pPr>
            <a:r>
              <a:rPr lang="en-US" sz="4000" b="1" u="sng" dirty="0"/>
              <a:t>Geographical systems including GPS (global positioning systems) </a:t>
            </a:r>
          </a:p>
          <a:p>
            <a:r>
              <a:rPr lang="en-US" dirty="0"/>
              <a:t>For centuries, travelers have relied on maps and globes to better understand the Earth and geographical systems. As graphic- and image-capture capabilities increased (both real-world and human-generated), it was a natural progression to create systems to represent both a current location—”where we are”—and a target location—”where we want to go.” Of course, as prices dropped, these types of systems became available as commercial GPS systems for cars, for walking, and even for the mobile phone. Being able to directly see the alternatives on the devices as well as how to move from the current location to the target location including manipulating the routes is another application of direct manipulation. </a:t>
            </a:r>
          </a:p>
          <a:p>
            <a:r>
              <a:rPr lang="en-US" dirty="0"/>
              <a:t>Google Maps™, MapQuest, Google Street View, Garmin, National Geographic, and Google Earth™ combine geographic information from aerial photographs, satellite imagery, and other sources to create a vast database of graphical information that can easily be viewed and displayed.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533400" y="685801"/>
            <a:ext cx="8382000" cy="6019799"/>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fontScale="92500" lnSpcReduction="20000"/>
          </a:bodyPr>
          <a:lstStyle/>
          <a:p>
            <a:pPr>
              <a:buNone/>
            </a:pPr>
            <a:r>
              <a:rPr lang="en-US" b="1" u="sng" dirty="0"/>
              <a:t>Video games</a:t>
            </a:r>
          </a:p>
          <a:p>
            <a:pPr algn="just"/>
            <a:r>
              <a:rPr lang="en-US" dirty="0"/>
              <a:t> For many people, the most exciting, well-engineered, and commercially successful application of the direct-manipulation concepts lies in the world of video games. The early but simple and popular game Pong® (created in 1972) required the user to rotate a knob that moved a white rectangle on the screen. A white spot acted as a ping-pong ball that ricocheted off the wall and had to be hit back by the movable white rectangle. Users developed speed and accuracy in placing the “paddle” to keep the increasingly speedy ball from getting past, while the computer speaker emitted a ponging sound when the ball bounced.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943600"/>
          </a:xfrm>
        </p:spPr>
        <p:txBody>
          <a:bodyPr>
            <a:normAutofit fontScale="92500" lnSpcReduction="20000"/>
          </a:bodyPr>
          <a:lstStyle/>
          <a:p>
            <a:pPr algn="just"/>
            <a:r>
              <a:rPr lang="en-US" dirty="0"/>
              <a:t>Some cataloguers state that we are in the eighth generation of video games. </a:t>
            </a:r>
            <a:r>
              <a:rPr lang="en-US" dirty="0" err="1"/>
              <a:t>Parkin</a:t>
            </a:r>
            <a:r>
              <a:rPr lang="en-US" dirty="0"/>
              <a:t> (2014) provides an illustrated history of five decades of video games. Last generation’s Nintendo </a:t>
            </a:r>
            <a:r>
              <a:rPr lang="en-US" dirty="0" err="1"/>
              <a:t>Wii</a:t>
            </a:r>
            <a:r>
              <a:rPr lang="en-US" dirty="0"/>
              <a:t>, Sony PlayStation 3, and Microsoft Xbox 360™ have given way to this generation’s Nintendo </a:t>
            </a:r>
            <a:r>
              <a:rPr lang="en-US" dirty="0" err="1"/>
              <a:t>Wii</a:t>
            </a:r>
            <a:r>
              <a:rPr lang="en-US" dirty="0"/>
              <a:t> U, Sony PlayStation 4, and Microsoft Xbox One in a very short time, and continued advances are expected. These gaming platforms have brought powerful 3-D graphics hardware to the home and have created a remarkable international market. Gaming experiences are being enhanced by combining 3-D user-interface technologies, such as stereoscopic 3-D, head tracking, and finger-count gestures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533400" y="762000"/>
            <a:ext cx="8077200" cy="5410200"/>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lnSpcReduction="10000"/>
          </a:bodyPr>
          <a:lstStyle/>
          <a:p>
            <a:r>
              <a:rPr lang="en-US" dirty="0"/>
              <a:t>Some web-based game environments may involve millions of users and thousands of user-constructed “worlds,” such as schools, shopping malls, or urban neighborhoods. Game devotees may spend dozens of hours per week immersed in their virtual worlds, chatting with collaborators or negotiating with opponents. World of </a:t>
            </a:r>
            <a:r>
              <a:rPr lang="en-US" dirty="0" err="1"/>
              <a:t>Warcraft</a:t>
            </a:r>
            <a:r>
              <a:rPr lang="en-US" dirty="0"/>
              <a:t> (developed and published by Blizzard Entertainment) has been the mainstay and most popular of the MMORPG games with more than 5.6 million subscribers as of 2015</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457200" y="457200"/>
            <a:ext cx="8305800" cy="6019800"/>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fontScale="92500"/>
          </a:bodyPr>
          <a:lstStyle/>
          <a:p>
            <a:pPr algn="just"/>
            <a:r>
              <a:rPr lang="en-US" dirty="0"/>
              <a:t>Most games continuously display a numeric score so that users can measure their progress and compete with their previous performance, with friends, or with the highest scorers. Typically, the 10 highest scorers get to store their initials in the game for public display. This strategy provides one form of positive reinforcement that encourages mastery. Studies with elementary-school children have shown that continuous display of scores is extremely valuable. Machine-generated feedback—such as “Very good” or “You’re doing great!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534400" cy="6324600"/>
          </a:xfrm>
        </p:spPr>
        <p:txBody>
          <a:bodyPr>
            <a:normAutofit fontScale="92500" lnSpcReduction="10000"/>
          </a:bodyPr>
          <a:lstStyle/>
          <a:p>
            <a:pPr algn="just"/>
            <a:r>
              <a:rPr lang="en-US" b="1" dirty="0"/>
              <a:t>Loading Times:</a:t>
            </a:r>
            <a:r>
              <a:rPr lang="en-US" dirty="0"/>
              <a:t> Optimize the UI for fast loading times, as slow interfaces can lead to user frustration.</a:t>
            </a:r>
          </a:p>
          <a:p>
            <a:pPr algn="just"/>
            <a:r>
              <a:rPr lang="en-US" b="1" dirty="0"/>
              <a:t>Micro interactions:</a:t>
            </a:r>
            <a:r>
              <a:rPr lang="en-US" dirty="0"/>
              <a:t> Add subtle animations and micro interactions to improve user engagement and delight. For example, a button changing color on hover or a subtle transition when opening a menu.</a:t>
            </a:r>
          </a:p>
          <a:p>
            <a:pPr algn="just"/>
            <a:r>
              <a:rPr lang="en-US" b="1" dirty="0"/>
              <a:t>Prioritize Content:</a:t>
            </a:r>
            <a:r>
              <a:rPr lang="en-US" dirty="0"/>
              <a:t> Ensure that the most important content and features are easily accessible and prominently displayed.</a:t>
            </a:r>
          </a:p>
          <a:p>
            <a:pPr algn="just">
              <a:buNone/>
            </a:pPr>
            <a:r>
              <a:rPr lang="en-US" dirty="0"/>
              <a:t>Remember that UI design is an iterative process, and it's essential to continuously gather feedback and make improvements to create a user-friendly and visually appealing interface.</a:t>
            </a:r>
          </a:p>
          <a:p>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fontScale="92500" lnSpcReduction="20000"/>
          </a:bodyPr>
          <a:lstStyle/>
          <a:p>
            <a:pPr>
              <a:buNone/>
            </a:pPr>
            <a:r>
              <a:rPr lang="en-US" b="1" u="sng" dirty="0"/>
              <a:t>Computer-aided design and fabrication</a:t>
            </a:r>
          </a:p>
          <a:p>
            <a:pPr algn="just"/>
            <a:r>
              <a:rPr lang="en-US" dirty="0"/>
              <a:t> Most computer-aided design (CAD) systems for automobiles, electronic circuitry, aircraft, or mechanical engineering use principles of direct manipulation. Building and home architects now have at their disposal powerful tools, provided by companies such as Autodesk, that provide components to handle structural engineering, floor plans, interiors, landscaping, plumbing, electrical installation, and much more. With such applications, the designer may see a circuit schematic on the screen and, with mouse clicks, be able to move components into or out of the proposed circuit.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fontScale="92500"/>
          </a:bodyPr>
          <a:lstStyle/>
          <a:p>
            <a:r>
              <a:rPr lang="en-US" dirty="0"/>
              <a:t>There are large manufacturing companies using AutoCAD® and similar systems, but there are also other specialized design programs for kitchen and bathroom layouts, landscaping plans, and other homeowner-type situations. These programs allow users to control the angle of the sun during the various seasons to see the impact of the landscaping and shadows on various portions of the house. They allow users to view a kitchen layout and calculate square footage estimates for floors and countertops and even print out materials lists directly from the software.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304800" y="381000"/>
            <a:ext cx="8534399" cy="6019800"/>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85000" lnSpcReduction="10000"/>
          </a:bodyPr>
          <a:lstStyle/>
          <a:p>
            <a:r>
              <a:rPr lang="en-US" dirty="0"/>
              <a:t>Another emerging use of direct manipulation involves home automation. Since so much of home control involves floor plans, direct-manipulation actions naturally take place on a display of the floor plan with selectable icons for each status indicator (such as a burglar alarm, heat sensor, or smoke detector) and for each activator (such as controls for opening and closing curtains or shades, for air conditioning and heating, or for audio and video speakers or screens). For example, users can route a recorded TV program being watched in the living room to the bedroom and kitchen by merely dragging the on-screen icon into those rooms, and they can adjust the volume by moving a marker on a linear scale. The action is usually immediate and visible and can be easily reversed as </a:t>
            </a:r>
            <a:r>
              <a:rPr lang="en-US" dirty="0" err="1"/>
              <a:t>wel</a:t>
            </a: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304800" y="381000"/>
            <a:ext cx="8610599" cy="6096000"/>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85000" lnSpcReduction="10000"/>
          </a:bodyPr>
          <a:lstStyle/>
          <a:p>
            <a:pPr algn="just">
              <a:buNone/>
            </a:pPr>
            <a:r>
              <a:rPr lang="en-US" b="1" u="sng" dirty="0"/>
              <a:t>Direct-manipulation programming and configuration </a:t>
            </a:r>
          </a:p>
          <a:p>
            <a:pPr algn="just">
              <a:buNone/>
            </a:pPr>
            <a:r>
              <a:rPr lang="en-US" dirty="0"/>
              <a:t>Performing tasks by direct manipulation is not the only goal. It should be possible to do programming by direct manipulation as well, at least for certain problems. How about moving a drill press or a surgical tool through a complex series of motions that are then repeated exactly? Automobile seating positions and mirror settings can be set as a group of preferences for a particular driver and then adjusted as the driver settles in place. Likewise, some professional television-camera supports allow the operator to program a sequence of pans or zooms and then to replay it smoothly when required.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943600"/>
          </a:xfrm>
        </p:spPr>
        <p:txBody>
          <a:bodyPr>
            <a:normAutofit fontScale="85000" lnSpcReduction="20000"/>
          </a:bodyPr>
          <a:lstStyle/>
          <a:p>
            <a:pPr algn="just"/>
            <a:r>
              <a:rPr lang="en-US" dirty="0"/>
              <a:t>Programming of physical devices by direct manipulation seems quite natural, and an adequate visual representation of information may make direct manipulation programming possible in other domains. Spreadsheet packages such as Excel™ have rich programming languages and allow users to create portions of programs by carrying out standard spreadsheet actions. The result of the actions is stored in another part of the spreadsheet and can be edited, printed, and stored in a textual form. Database programs such as Access™ allow users to create buttons that when activated will set off a series of actions and commands and even generate a report. Similarly, Adobe Photoshop records a history of user actions and then allows users to create programs with action sequences and repetition using direct manipulation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and 3-D Interfaces</a:t>
            </a:r>
          </a:p>
        </p:txBody>
      </p:sp>
      <p:sp>
        <p:nvSpPr>
          <p:cNvPr id="3" name="Content Placeholder 2"/>
          <p:cNvSpPr>
            <a:spLocks noGrp="1"/>
          </p:cNvSpPr>
          <p:nvPr>
            <p:ph idx="1"/>
          </p:nvPr>
        </p:nvSpPr>
        <p:spPr/>
        <p:txBody>
          <a:bodyPr>
            <a:normAutofit fontScale="85000" lnSpcReduction="20000"/>
          </a:bodyPr>
          <a:lstStyle/>
          <a:p>
            <a:r>
              <a:rPr lang="en-US" dirty="0"/>
              <a:t>some designers dream about building interfaces that approach the richness of 3-D reality. They believe that the closer the interfaces are to the real world, the easier usage will be. This extreme interpretation of direct manipulation is a dubious proposition, since user studies show that disorienting navigation, complex user actions, and annoying occlusions can slow performance in the real world as well as in 3-D interfaces (Cockburn and McKenzie, 2002). Many interfaces (sometimes called 2-D interfaces) are designed to be simpler than the real world by constraining movement, limiting interface actions, and ensuring visibility of interface objects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a:t>seek merely to mimic reality. For some computer-based tasks—such as medical imagery ,architectural drawing, computer-assisted design, chemical-structure modeling ,and ­scientific simulations—pure 3-D representations are clearly helpful and have become major industries. However, even in these cases, the ­successes are  often due to design features that make the interface better than reality.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381000" y="381000"/>
            <a:ext cx="8534400" cy="60198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Organizational Support for Design</a:t>
            </a:r>
            <a:br>
              <a:rPr lang="en-US" dirty="0"/>
            </a:br>
            <a:r>
              <a:rPr lang="en-US" dirty="0"/>
              <a:t> </a:t>
            </a:r>
          </a:p>
        </p:txBody>
      </p:sp>
      <p:sp>
        <p:nvSpPr>
          <p:cNvPr id="3" name="Content Placeholder 2"/>
          <p:cNvSpPr>
            <a:spLocks noGrp="1"/>
          </p:cNvSpPr>
          <p:nvPr>
            <p:ph idx="1"/>
          </p:nvPr>
        </p:nvSpPr>
        <p:spPr/>
        <p:txBody>
          <a:bodyPr>
            <a:normAutofit/>
          </a:bodyPr>
          <a:lstStyle/>
          <a:p>
            <a:pPr algn="just"/>
            <a:r>
              <a:rPr lang="en-US" dirty="0"/>
              <a:t>Organizational support for design in digital interaction is crucial for creating successful products and services. When an organization prioritizes and fosters a design-centric culture, it leads to better user experiences, increased customer satisfaction, and ultimately, higher business success. </a:t>
            </a:r>
          </a:p>
          <a:p>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629400"/>
          </a:xfrm>
        </p:spPr>
        <p:txBody>
          <a:bodyPr>
            <a:normAutofit fontScale="70000" lnSpcReduction="20000"/>
          </a:bodyPr>
          <a:lstStyle/>
          <a:p>
            <a:pPr>
              <a:buNone/>
            </a:pPr>
            <a:r>
              <a:rPr lang="en-US" dirty="0"/>
              <a:t>enumeration of features for effective 3-D interfaces might serve as a checklist for designers, researchers, and educators:</a:t>
            </a:r>
          </a:p>
          <a:p>
            <a:pPr>
              <a:buNone/>
            </a:pPr>
            <a:r>
              <a:rPr lang="en-US" dirty="0"/>
              <a:t> • Use occlusion, shadows, perspective, and other 3-D techniques carefully. </a:t>
            </a:r>
          </a:p>
          <a:p>
            <a:pPr>
              <a:buNone/>
            </a:pPr>
            <a:r>
              <a:rPr lang="en-US" dirty="0"/>
              <a:t>• Minimize the number of navigation steps required for users to accomplish their tasks. </a:t>
            </a:r>
          </a:p>
          <a:p>
            <a:pPr>
              <a:buNone/>
            </a:pPr>
            <a:r>
              <a:rPr lang="en-US" dirty="0"/>
              <a:t>• Keep text readable (better rendering, good contrast with background, and no more than 30-degree tilt). </a:t>
            </a:r>
          </a:p>
          <a:p>
            <a:pPr>
              <a:buNone/>
            </a:pPr>
            <a:r>
              <a:rPr lang="en-US" dirty="0"/>
              <a:t>• Avoid unnecessary visual clutter, distraction, contrast shifts, and reflections. </a:t>
            </a:r>
          </a:p>
          <a:p>
            <a:pPr>
              <a:buNone/>
            </a:pPr>
            <a:r>
              <a:rPr lang="en-US" dirty="0"/>
              <a:t>• Simplify user movement (keep movements planar, avoid surprises like going through walls). </a:t>
            </a:r>
          </a:p>
          <a:p>
            <a:pPr>
              <a:buNone/>
            </a:pPr>
            <a:r>
              <a:rPr lang="en-US" dirty="0"/>
              <a:t>• Prevent errors (that is, create surgical tools that cut only where needed and chemistry kits that produce only realistic molecules and safe compounds). </a:t>
            </a:r>
          </a:p>
          <a:p>
            <a:pPr>
              <a:buNone/>
            </a:pPr>
            <a:r>
              <a:rPr lang="en-US" dirty="0"/>
              <a:t>• Simplify object movement (facilitate docking, follow predictable paths, limit rotation). </a:t>
            </a:r>
          </a:p>
          <a:p>
            <a:pPr>
              <a:buNone/>
            </a:pPr>
            <a:r>
              <a:rPr lang="en-US" dirty="0"/>
              <a:t>• Organize groups of items in aligned structures to allow rapid visual search. </a:t>
            </a:r>
          </a:p>
          <a:p>
            <a:pPr>
              <a:buNone/>
            </a:pPr>
            <a:r>
              <a:rPr lang="en-US" dirty="0"/>
              <a:t>• Enable users to construct visual groups to support spatial recall (placing items in corners or tinted areas)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fontScale="77500" lnSpcReduction="20000"/>
          </a:bodyPr>
          <a:lstStyle/>
          <a:p>
            <a:pPr>
              <a:buNone/>
            </a:pPr>
            <a:r>
              <a:rPr lang="en-US" dirty="0"/>
              <a:t>Breakthroughs based on clever ideas seem possible. Enriching interfaces with stereo displays, </a:t>
            </a:r>
            <a:r>
              <a:rPr lang="en-US" dirty="0" err="1"/>
              <a:t>haptic</a:t>
            </a:r>
            <a:r>
              <a:rPr lang="en-US" dirty="0"/>
              <a:t> feedback, and 3-D sound may yet prove beneficial in more than specialized applications. Bigger payoffs are more likely to come sooner if these guidelines for inclusion of enhanced 3-D features are followed:</a:t>
            </a:r>
          </a:p>
          <a:p>
            <a:pPr>
              <a:buNone/>
            </a:pPr>
            <a:r>
              <a:rPr lang="en-US" dirty="0"/>
              <a:t>• Provide overviews so users can see the big picture (plan view display, aggregated views). </a:t>
            </a:r>
          </a:p>
          <a:p>
            <a:pPr>
              <a:buNone/>
            </a:pPr>
            <a:r>
              <a:rPr lang="en-US" dirty="0"/>
              <a:t>• Allow teleportation (rapid context shifts by selecting destination in an overview). </a:t>
            </a:r>
          </a:p>
          <a:p>
            <a:pPr>
              <a:buNone/>
            </a:pPr>
            <a:r>
              <a:rPr lang="en-US" dirty="0"/>
              <a:t>• Offer x-ray vision so users can see into or beyond objects. </a:t>
            </a:r>
          </a:p>
          <a:p>
            <a:pPr>
              <a:buNone/>
            </a:pPr>
            <a:r>
              <a:rPr lang="en-US" dirty="0"/>
              <a:t>• Provide history keeping (recording, undoing, replaying, editing). </a:t>
            </a:r>
          </a:p>
          <a:p>
            <a:pPr>
              <a:buNone/>
            </a:pPr>
            <a:r>
              <a:rPr lang="en-US" dirty="0"/>
              <a:t>• Permit rich user actions on objects (save, copy, annotate, share, send).</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324600"/>
          </a:xfrm>
        </p:spPr>
        <p:txBody>
          <a:bodyPr>
            <a:normAutofit fontScale="77500" lnSpcReduction="20000"/>
          </a:bodyPr>
          <a:lstStyle/>
          <a:p>
            <a:r>
              <a:rPr lang="en-US" dirty="0"/>
              <a:t>Enable remote collaboration (synchronous, asynchronous). </a:t>
            </a:r>
          </a:p>
          <a:p>
            <a:pPr>
              <a:buNone/>
            </a:pPr>
            <a:r>
              <a:rPr lang="en-US" dirty="0"/>
              <a:t>• Give users control over explanatory text (pop-up, floating, or </a:t>
            </a:r>
            <a:r>
              <a:rPr lang="en-US" dirty="0" err="1"/>
              <a:t>excentric</a:t>
            </a:r>
            <a:r>
              <a:rPr lang="en-US" dirty="0"/>
              <a:t> labels and screen tips) and let them view details on demand.</a:t>
            </a:r>
          </a:p>
          <a:p>
            <a:pPr>
              <a:buNone/>
            </a:pPr>
            <a:r>
              <a:rPr lang="en-US" dirty="0"/>
              <a:t> • Offer tools to select, mark, and measure. </a:t>
            </a:r>
          </a:p>
          <a:p>
            <a:pPr>
              <a:buNone/>
            </a:pPr>
            <a:r>
              <a:rPr lang="en-US" dirty="0"/>
              <a:t>• Implement dynamic queries to rapidly filter out unneeded items. </a:t>
            </a:r>
          </a:p>
          <a:p>
            <a:pPr>
              <a:buNone/>
            </a:pPr>
            <a:r>
              <a:rPr lang="en-US" dirty="0"/>
              <a:t>• Support semantic zooming and movement (simple action brings object front and center and reveals more details)</a:t>
            </a:r>
          </a:p>
          <a:p>
            <a:pPr>
              <a:buNone/>
            </a:pPr>
            <a:r>
              <a:rPr lang="en-US" dirty="0"/>
              <a:t>• Enable landmarks to show themselves even at a distance. </a:t>
            </a:r>
          </a:p>
          <a:p>
            <a:pPr>
              <a:buNone/>
            </a:pPr>
            <a:r>
              <a:rPr lang="en-US" dirty="0"/>
              <a:t>• Allow multiple coordinated views (users can be in more than one place at a time and see data in more than one arrangement at a time). </a:t>
            </a:r>
          </a:p>
          <a:p>
            <a:pPr>
              <a:buNone/>
            </a:pPr>
            <a:r>
              <a:rPr lang="en-US" dirty="0"/>
              <a:t>• Develop novel 3-D icons to represent concepts that are more recognizable and memorable.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Teleoperation</a:t>
            </a:r>
            <a:r>
              <a:rPr lang="en-US" dirty="0"/>
              <a:t> and Presence</a:t>
            </a:r>
          </a:p>
        </p:txBody>
      </p:sp>
      <p:sp>
        <p:nvSpPr>
          <p:cNvPr id="3" name="Content Placeholder 2"/>
          <p:cNvSpPr>
            <a:spLocks noGrp="1"/>
          </p:cNvSpPr>
          <p:nvPr>
            <p:ph idx="1"/>
          </p:nvPr>
        </p:nvSpPr>
        <p:spPr/>
        <p:txBody>
          <a:bodyPr>
            <a:normAutofit fontScale="85000" lnSpcReduction="20000"/>
          </a:bodyPr>
          <a:lstStyle/>
          <a:p>
            <a:r>
              <a:rPr lang="en-US" dirty="0" err="1"/>
              <a:t>Teleoperation</a:t>
            </a:r>
            <a:r>
              <a:rPr lang="en-US" dirty="0"/>
              <a:t> has two parents: direct manipulation in personal computers and process control, where human operators control physical processes in complex environments. Typical tasks are operating power or chemical plants, controlling manufacturing, surgery, flying airplanes or drones, or steering vehicles. If the physical processes take place in a remote location, we talk about </a:t>
            </a:r>
            <a:r>
              <a:rPr lang="en-US" dirty="0" err="1"/>
              <a:t>teleoperation</a:t>
            </a:r>
            <a:r>
              <a:rPr lang="en-US" dirty="0"/>
              <a:t> or remote control. To perform the control task remotely, the human operator may interact with a computer, which may carry out some of the control tasks without any interference by the human operator.</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248400"/>
          </a:xfrm>
        </p:spPr>
        <p:txBody>
          <a:bodyPr>
            <a:normAutofit fontScale="85000" lnSpcReduction="10000"/>
          </a:bodyPr>
          <a:lstStyle/>
          <a:p>
            <a:r>
              <a:rPr lang="en-US" dirty="0"/>
              <a:t>There are great opportunities for the remote control or </a:t>
            </a:r>
            <a:r>
              <a:rPr lang="en-US" dirty="0" err="1"/>
              <a:t>tele</a:t>
            </a:r>
            <a:r>
              <a:rPr lang="en-US" dirty="0"/>
              <a:t> operation of devices if acceptable user interfaces can be constructed. When designers can provide adequate feedback in sufficient time to permit effective decision making, attractive applications in manufacturing, medicine, military operations, and computer-supported collaborative work are viable. Home-automation applications extend remote operation of various devices to security and access systems, energy control, and operation of appliances. Scientific applications in space, underwater, or in hostile environments enable new research projects to be conducted economically and safely. The recent introduction of affordable drones will be yet another facet of </a:t>
            </a:r>
            <a:r>
              <a:rPr lang="en-US" dirty="0" err="1"/>
              <a:t>tele</a:t>
            </a:r>
            <a:r>
              <a:rPr lang="en-US" dirty="0"/>
              <a:t> operation.</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a:bodyPr>
          <a:lstStyle/>
          <a:p>
            <a:r>
              <a:rPr lang="en-US" dirty="0"/>
              <a:t>A typical remote application is telemedicine, or medical care delivered over communication links (</a:t>
            </a:r>
            <a:r>
              <a:rPr lang="en-US" dirty="0" err="1"/>
              <a:t>Sonnenwald</a:t>
            </a:r>
            <a:r>
              <a:rPr lang="en-US" dirty="0"/>
              <a:t> et al., 2014). Telemedicine can be used more broadly to allow physicians to examine patients remotely and surgeons to carry out operations across continents. </a:t>
            </a:r>
            <a:r>
              <a:rPr lang="en-US" dirty="0" err="1"/>
              <a:t>Telehealth</a:t>
            </a:r>
            <a:r>
              <a:rPr lang="en-US" dirty="0"/>
              <a:t> is being widely used in the Veteran’s Administration  Veterans can come into the local VA office where technology visits with the various medical personnel can be conducted via </a:t>
            </a:r>
            <a:r>
              <a:rPr lang="en-US" dirty="0" err="1"/>
              <a:t>Telehealth</a:t>
            </a:r>
            <a:r>
              <a:rPr lang="en-US" dirty="0"/>
              <a:t>.</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381000" y="304800"/>
            <a:ext cx="8153400" cy="6324599"/>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609600" y="609600"/>
            <a:ext cx="8305800" cy="5867399"/>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096000"/>
          </a:xfrm>
        </p:spPr>
        <p:txBody>
          <a:bodyPr>
            <a:normAutofit fontScale="70000" lnSpcReduction="20000"/>
          </a:bodyPr>
          <a:lstStyle/>
          <a:p>
            <a:pPr>
              <a:buNone/>
            </a:pPr>
            <a:r>
              <a:rPr lang="en-US" dirty="0"/>
              <a:t>The architecture of remote environments introduces several complicating factors:</a:t>
            </a:r>
          </a:p>
          <a:p>
            <a:r>
              <a:rPr lang="en-US" b="1" u="sng" dirty="0"/>
              <a:t> Time delays. </a:t>
            </a:r>
            <a:r>
              <a:rPr lang="en-US" dirty="0"/>
              <a:t>The network hardware and software cause delays in sending user actions and receiving feedback: a transmission delay, or the time it takes for the command to reach the microscope (in our example, transmitting the command over the network), and an operation delay, or the time until the microscope responds. These delays in the system prevent the operator from knowing the current status of the system. </a:t>
            </a:r>
          </a:p>
          <a:p>
            <a:pPr>
              <a:buNone/>
            </a:pPr>
            <a:r>
              <a:rPr lang="en-US" dirty="0"/>
              <a:t>• </a:t>
            </a:r>
            <a:r>
              <a:rPr lang="en-US" b="1" u="sng" dirty="0"/>
              <a:t>Incomplete feedback. </a:t>
            </a:r>
            <a:r>
              <a:rPr lang="en-US" dirty="0"/>
              <a:t>Devices originally designed for direct control may not have adequate sensors or status indicators. For instance, the microscope can transmit its current position, but it operates so slowly that it does not indicate the exact current position.</a:t>
            </a:r>
          </a:p>
          <a:p>
            <a:pPr>
              <a:buNone/>
            </a:pPr>
            <a:r>
              <a:rPr lang="en-US" b="1" u="sng" dirty="0"/>
              <a:t> • Unanticipated interferences. </a:t>
            </a:r>
            <a:r>
              <a:rPr lang="en-US" dirty="0"/>
              <a:t>Since the operated devices are remote, unanticipated interferences are more likely to occur than with physically present direct-manipulation environments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6019800"/>
          </a:xfrm>
        </p:spPr>
        <p:txBody>
          <a:bodyPr>
            <a:normAutofit fontScale="77500" lnSpcReduction="20000"/>
          </a:bodyPr>
          <a:lstStyle/>
          <a:p>
            <a:r>
              <a:rPr lang="en-US" dirty="0"/>
              <a:t>One solution to these problems is to make explicit the network delays and breakdowns as part of the system. The user sees a model of the starting state of the system, the action that has been initiated, and the current state of the system as it carries out the action. It may be preferable for users to specify a destination (rather than a motion) and wait until the action is completed before readjusting the destination if necessary. Avenues for continuous feedback also are important. </a:t>
            </a:r>
          </a:p>
          <a:p>
            <a:r>
              <a:rPr lang="en-US" dirty="0" err="1"/>
              <a:t>Teleoperation</a:t>
            </a:r>
            <a:r>
              <a:rPr lang="en-US" dirty="0"/>
              <a:t> is also commonly used by the military and by civilian space projects. Military applications for unmanned aircraft gained visibility during the recent wars in Afghanistan and Iraq. Reconnaissance drones and </a:t>
            </a:r>
            <a:r>
              <a:rPr lang="en-US" dirty="0" err="1"/>
              <a:t>teleoperated</a:t>
            </a:r>
            <a:r>
              <a:rPr lang="en-US" dirty="0"/>
              <a:t> missile-firing aircraft were widely used. Agile and flexible mobile robots exist for many hazardous duty situations (Murphy, 2014). Military missions and harsh environments, such as undersea and space exploration, are strong drivers for improved designs.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920</TotalTime>
  <Words>7898</Words>
  <Application>Microsoft Office PowerPoint</Application>
  <PresentationFormat>On-screen Show (4:3)</PresentationFormat>
  <Paragraphs>251</Paragraphs>
  <Slides>114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114</vt:i4>
      </vt:variant>
    </vt:vector>
  </HeadingPairs>
  <TitlesOfParts>
    <vt:vector size="118" baseType="lpstr">
      <vt:lpstr>Arial</vt:lpstr>
      <vt:lpstr>Calibri</vt:lpstr>
      <vt:lpstr>Wingdings</vt:lpstr>
      <vt:lpstr>Office Theme</vt:lpstr>
      <vt:lpstr>UNIT-2</vt:lpstr>
      <vt:lpstr>Introduction </vt:lpstr>
      <vt:lpstr>PowerPoint Presentation</vt:lpstr>
      <vt:lpstr>PowerPoint Presentation</vt:lpstr>
      <vt:lpstr>PowerPoint Presentation</vt:lpstr>
      <vt:lpstr>PowerPoint Presentation</vt:lpstr>
      <vt:lpstr>PowerPoint Presentation</vt:lpstr>
      <vt:lpstr>PowerPoint Presentation</vt:lpstr>
      <vt:lpstr> Organizational Support for Design  </vt:lpstr>
      <vt:lpstr>PowerPoint Presentation</vt:lpstr>
      <vt:lpstr>PowerPoint Presentation</vt:lpstr>
      <vt:lpstr>PowerPoint Presentation</vt:lpstr>
      <vt:lpstr>PowerPoint Presentation</vt:lpstr>
      <vt:lpstr>The Design Process</vt:lpstr>
      <vt:lpstr>PowerPoint Presentation</vt:lpstr>
      <vt:lpstr>PowerPoint Presentation</vt:lpstr>
      <vt:lpstr>PowerPoint Presentation</vt:lpstr>
      <vt:lpstr>Requirements analysis</vt:lpstr>
      <vt:lpstr>PowerPoint Presentation</vt:lpstr>
      <vt:lpstr>Phase 2: Preliminary and detailed design</vt:lpstr>
      <vt:lpstr>Phase 3: Build and implementation</vt:lpstr>
      <vt:lpstr>PowerPoint Presentation</vt:lpstr>
      <vt:lpstr>PowerPoint Presentation</vt:lpstr>
      <vt:lpstr>PowerPoint Presentation</vt:lpstr>
      <vt:lpstr>Evaluation</vt:lpstr>
      <vt:lpstr>Design Frameworks</vt:lpstr>
      <vt:lpstr>User-centered design</vt:lpstr>
      <vt:lpstr>Participatory design</vt:lpstr>
      <vt:lpstr>Agile interaction design</vt:lpstr>
      <vt:lpstr>Design Methods</vt:lpstr>
      <vt:lpstr>Ideation and creativity</vt:lpstr>
      <vt:lpstr>PowerPoint Presentation</vt:lpstr>
      <vt:lpstr>shows two concept sketches of personal hovercrafts drawn by two different designers.</vt:lpstr>
      <vt:lpstr>Surveys, interviews, and focus groups</vt:lpstr>
      <vt:lpstr>Ethnographic observation</vt:lpstr>
      <vt:lpstr>Scenario development and storyboarding</vt:lpstr>
      <vt:lpstr>PowerPoint Presentation</vt:lpstr>
      <vt:lpstr>Prototyping</vt:lpstr>
      <vt:lpstr>PowerPoint Presentation</vt:lpstr>
      <vt:lpstr>PowerPoint Presentation</vt:lpstr>
      <vt:lpstr>PowerPoint Presentation</vt:lpstr>
      <vt:lpstr>Design Tools, Practices, and Patterns</vt:lpstr>
      <vt:lpstr>Design tools</vt:lpstr>
      <vt:lpstr>PowerPoint Presentation</vt:lpstr>
      <vt:lpstr>Design guidelines and standards</vt:lpstr>
      <vt:lpstr>Interaction design patterns</vt:lpstr>
      <vt:lpstr>Social Impact Analysis</vt:lpstr>
      <vt:lpstr>PowerPoint Presentation</vt:lpstr>
      <vt:lpstr>PowerPoint Presentation</vt:lpstr>
      <vt:lpstr>PowerPoint Presentation</vt:lpstr>
      <vt:lpstr>Legal Issues</vt:lpstr>
      <vt:lpstr>PowerPoint Presentation</vt:lpstr>
      <vt:lpstr>PowerPoint Presentation</vt:lpstr>
      <vt:lpstr>PowerPoint Presentation</vt:lpstr>
      <vt:lpstr>PowerPoint Presentation</vt:lpstr>
      <vt:lpstr>PowerPoint Presentation</vt:lpstr>
      <vt:lpstr>Direct manipulation</vt:lpstr>
      <vt:lpstr>PowerPoint Presentation</vt:lpstr>
      <vt:lpstr>PowerPoint Presentation</vt:lpstr>
      <vt:lpstr>PowerPoint Presentation</vt:lpstr>
      <vt:lpstr>The three principles and attributes of direct manipulation</vt:lpstr>
      <vt:lpstr>PowerPoint Presentation</vt:lpstr>
      <vt:lpstr>Translational distances with direct manipulation</vt:lpstr>
      <vt:lpstr>PowerPoint Presentation</vt:lpstr>
      <vt:lpstr>PowerPoint Presentation</vt:lpstr>
      <vt:lpstr>PowerPoint Presentation</vt:lpstr>
      <vt:lpstr>PowerPoint Presentation</vt:lpstr>
      <vt:lpstr>PowerPoint Presentation</vt:lpstr>
      <vt:lpstr>PowerPoint Presentation</vt:lpstr>
      <vt:lpstr>Disadvantages of  Direct manipulation </vt:lpstr>
      <vt:lpstr>Some Examples of Direct Manipulation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2-D and 3-D Interfaces</vt:lpstr>
      <vt:lpstr>PowerPoint Presentation</vt:lpstr>
      <vt:lpstr>PowerPoint Presentation</vt:lpstr>
      <vt:lpstr>PowerPoint Presentation</vt:lpstr>
      <vt:lpstr>PowerPoint Presentation</vt:lpstr>
      <vt:lpstr>PowerPoint Presentation</vt:lpstr>
      <vt:lpstr>Teleoperation and Presence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Augmented and Virtual Reality</vt:lpstr>
      <vt:lpstr>PowerPoint Presentation</vt:lpstr>
      <vt:lpstr>PowerPoint Presentation</vt:lpstr>
      <vt:lpstr>PowerPoint Presentation</vt:lpstr>
      <vt:lpstr>PowerPoint Presentation</vt:lpstr>
      <vt:lpstr>Augmented reality</vt:lpstr>
      <vt:lpstr>PowerPoint Presentation</vt:lpstr>
      <vt:lpstr>PowerPoint Presentation</vt:lpstr>
      <vt:lpstr>Virtual reality</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Nalini</dc:creator>
  <cp:lastModifiedBy>PARASA HARI SAI</cp:lastModifiedBy>
  <cp:revision>81</cp:revision>
  <dcterms:created xsi:type="dcterms:W3CDTF">2006-08-16T00:00:00Z</dcterms:created>
  <dcterms:modified xsi:type="dcterms:W3CDTF">2024-09-17T17:50:52Z</dcterms:modified>
</cp:coreProperties>
</file>